
<file path=[Content_Types].xml><?xml version="1.0" encoding="utf-8"?>
<Types xmlns="http://schemas.openxmlformats.org/package/2006/content-types"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87" r:id="rId2"/>
    <p:sldId id="288" r:id="rId3"/>
    <p:sldId id="278" r:id="rId4"/>
    <p:sldId id="279" r:id="rId5"/>
    <p:sldId id="280" r:id="rId6"/>
    <p:sldId id="284" r:id="rId7"/>
    <p:sldId id="281" r:id="rId8"/>
    <p:sldId id="282" r:id="rId9"/>
    <p:sldId id="290" r:id="rId10"/>
    <p:sldId id="286" r:id="rId11"/>
    <p:sldId id="289" r:id="rId12"/>
  </p:sldIdLst>
  <p:sldSz cx="9144000" cy="6858000" type="screen4x3"/>
  <p:notesSz cx="6888163" cy="100203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ส่วนเริ่มต้น" id="{093912ED-21E8-4F33-8BB2-C0B5567E770B}">
          <p14:sldIdLst>
            <p14:sldId id="287"/>
            <p14:sldId id="288"/>
            <p14:sldId id="278"/>
            <p14:sldId id="279"/>
            <p14:sldId id="280"/>
            <p14:sldId id="284"/>
          </p14:sldIdLst>
        </p14:section>
        <p14:section name="(ส่วนที่ไม่มีชื่อ)" id="{38257A40-77D2-431F-ABED-8F7FC457C186}">
          <p14:sldIdLst>
            <p14:sldId id="281"/>
            <p14:sldId id="282"/>
            <p14:sldId id="290"/>
            <p14:sldId id="286"/>
            <p14:sldId id="28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5510152535280917"/>
          <c:y val="0.15762713998624051"/>
          <c:w val="0.72750717029936474"/>
          <c:h val="0.65465112228826872"/>
        </c:manualLayout>
      </c:layout>
      <c:lineChart>
        <c:grouping val="standard"/>
        <c:varyColors val="0"/>
        <c:ser>
          <c:idx val="0"/>
          <c:order val="0"/>
          <c:tx>
            <c:strRef>
              <c:f>'DHF DSS'!$B$1</c:f>
              <c:strCache>
                <c:ptCount val="1"/>
                <c:pt idx="0">
                  <c:v>อัตราการเกิด DSS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'DHF DSS'!$A$2:$A$18</c:f>
              <c:strCache>
                <c:ptCount val="17"/>
                <c:pt idx="0">
                  <c:v>1/63</c:v>
                </c:pt>
                <c:pt idx="1">
                  <c:v>2/63</c:v>
                </c:pt>
                <c:pt idx="2">
                  <c:v>3/63</c:v>
                </c:pt>
                <c:pt idx="3">
                  <c:v>4/63</c:v>
                </c:pt>
                <c:pt idx="4">
                  <c:v>1/64</c:v>
                </c:pt>
                <c:pt idx="5">
                  <c:v>2/64</c:v>
                </c:pt>
                <c:pt idx="6">
                  <c:v>3/64</c:v>
                </c:pt>
                <c:pt idx="7">
                  <c:v>4/64</c:v>
                </c:pt>
                <c:pt idx="8">
                  <c:v>1/65</c:v>
                </c:pt>
                <c:pt idx="9">
                  <c:v>2/65</c:v>
                </c:pt>
                <c:pt idx="10">
                  <c:v>3/65</c:v>
                </c:pt>
                <c:pt idx="11">
                  <c:v>4/65</c:v>
                </c:pt>
                <c:pt idx="12">
                  <c:v>1/66</c:v>
                </c:pt>
                <c:pt idx="13">
                  <c:v>2/66</c:v>
                </c:pt>
                <c:pt idx="14">
                  <c:v>3/66</c:v>
                </c:pt>
                <c:pt idx="15">
                  <c:v>4/66</c:v>
                </c:pt>
                <c:pt idx="16">
                  <c:v>1/67</c:v>
                </c:pt>
              </c:strCache>
            </c:strRef>
          </c:cat>
          <c:val>
            <c:numRef>
              <c:f>'DHF DSS'!$B$2:$B$18</c:f>
              <c:numCache>
                <c:formatCode>General</c:formatCode>
                <c:ptCount val="17"/>
                <c:pt idx="0">
                  <c:v>1.64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0.41</c:v>
                </c:pt>
                <c:pt idx="16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5CC-497F-982C-D2F71E4199F6}"/>
            </c:ext>
          </c:extLst>
        </c:ser>
        <c:ser>
          <c:idx val="1"/>
          <c:order val="1"/>
          <c:tx>
            <c:strRef>
              <c:f>'DHF DSS'!$C$1</c:f>
              <c:strCache>
                <c:ptCount val="1"/>
                <c:pt idx="0">
                  <c:v>Mean</c:v>
                </c:pt>
              </c:strCache>
            </c:strRef>
          </c:tx>
          <c:cat>
            <c:strRef>
              <c:f>'DHF DSS'!$A$2:$A$18</c:f>
              <c:strCache>
                <c:ptCount val="17"/>
                <c:pt idx="0">
                  <c:v>1/63</c:v>
                </c:pt>
                <c:pt idx="1">
                  <c:v>2/63</c:v>
                </c:pt>
                <c:pt idx="2">
                  <c:v>3/63</c:v>
                </c:pt>
                <c:pt idx="3">
                  <c:v>4/63</c:v>
                </c:pt>
                <c:pt idx="4">
                  <c:v>1/64</c:v>
                </c:pt>
                <c:pt idx="5">
                  <c:v>2/64</c:v>
                </c:pt>
                <c:pt idx="6">
                  <c:v>3/64</c:v>
                </c:pt>
                <c:pt idx="7">
                  <c:v>4/64</c:v>
                </c:pt>
                <c:pt idx="8">
                  <c:v>1/65</c:v>
                </c:pt>
                <c:pt idx="9">
                  <c:v>2/65</c:v>
                </c:pt>
                <c:pt idx="10">
                  <c:v>3/65</c:v>
                </c:pt>
                <c:pt idx="11">
                  <c:v>4/65</c:v>
                </c:pt>
                <c:pt idx="12">
                  <c:v>1/66</c:v>
                </c:pt>
                <c:pt idx="13">
                  <c:v>2/66</c:v>
                </c:pt>
                <c:pt idx="14">
                  <c:v>3/66</c:v>
                </c:pt>
                <c:pt idx="15">
                  <c:v>4/66</c:v>
                </c:pt>
                <c:pt idx="16">
                  <c:v>1/67</c:v>
                </c:pt>
              </c:strCache>
            </c:strRef>
          </c:cat>
          <c:val>
            <c:numRef>
              <c:f>'DHF DSS'!$C$2:$C$18</c:f>
              <c:numCache>
                <c:formatCode>0.00</c:formatCode>
                <c:ptCount val="17"/>
                <c:pt idx="0">
                  <c:v>0.12</c:v>
                </c:pt>
                <c:pt idx="1">
                  <c:v>0.12</c:v>
                </c:pt>
                <c:pt idx="2">
                  <c:v>0.12</c:v>
                </c:pt>
                <c:pt idx="3">
                  <c:v>0.12</c:v>
                </c:pt>
                <c:pt idx="4">
                  <c:v>0.12</c:v>
                </c:pt>
                <c:pt idx="5">
                  <c:v>0.12</c:v>
                </c:pt>
                <c:pt idx="6">
                  <c:v>0.12</c:v>
                </c:pt>
                <c:pt idx="7">
                  <c:v>0.12</c:v>
                </c:pt>
                <c:pt idx="8">
                  <c:v>0.12</c:v>
                </c:pt>
                <c:pt idx="9">
                  <c:v>0.12</c:v>
                </c:pt>
                <c:pt idx="10">
                  <c:v>0.12</c:v>
                </c:pt>
                <c:pt idx="11">
                  <c:v>0.12</c:v>
                </c:pt>
                <c:pt idx="12">
                  <c:v>0.12</c:v>
                </c:pt>
                <c:pt idx="13">
                  <c:v>0.12</c:v>
                </c:pt>
                <c:pt idx="14">
                  <c:v>0.12</c:v>
                </c:pt>
                <c:pt idx="15">
                  <c:v>0.12</c:v>
                </c:pt>
                <c:pt idx="16">
                  <c:v>0.12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5CC-497F-982C-D2F71E4199F6}"/>
            </c:ext>
          </c:extLst>
        </c:ser>
        <c:ser>
          <c:idx val="2"/>
          <c:order val="2"/>
          <c:tx>
            <c:strRef>
              <c:f>'DHF DSS'!$D$1</c:f>
              <c:strCache>
                <c:ptCount val="1"/>
                <c:pt idx="0">
                  <c:v>LCL</c:v>
                </c:pt>
              </c:strCache>
            </c:strRef>
          </c:tx>
          <c:cat>
            <c:strRef>
              <c:f>'DHF DSS'!$A$2:$A$18</c:f>
              <c:strCache>
                <c:ptCount val="17"/>
                <c:pt idx="0">
                  <c:v>1/63</c:v>
                </c:pt>
                <c:pt idx="1">
                  <c:v>2/63</c:v>
                </c:pt>
                <c:pt idx="2">
                  <c:v>3/63</c:v>
                </c:pt>
                <c:pt idx="3">
                  <c:v>4/63</c:v>
                </c:pt>
                <c:pt idx="4">
                  <c:v>1/64</c:v>
                </c:pt>
                <c:pt idx="5">
                  <c:v>2/64</c:v>
                </c:pt>
                <c:pt idx="6">
                  <c:v>3/64</c:v>
                </c:pt>
                <c:pt idx="7">
                  <c:v>4/64</c:v>
                </c:pt>
                <c:pt idx="8">
                  <c:v>1/65</c:v>
                </c:pt>
                <c:pt idx="9">
                  <c:v>2/65</c:v>
                </c:pt>
                <c:pt idx="10">
                  <c:v>3/65</c:v>
                </c:pt>
                <c:pt idx="11">
                  <c:v>4/65</c:v>
                </c:pt>
                <c:pt idx="12">
                  <c:v>1/66</c:v>
                </c:pt>
                <c:pt idx="13">
                  <c:v>2/66</c:v>
                </c:pt>
                <c:pt idx="14">
                  <c:v>3/66</c:v>
                </c:pt>
                <c:pt idx="15">
                  <c:v>4/66</c:v>
                </c:pt>
                <c:pt idx="16">
                  <c:v>1/67</c:v>
                </c:pt>
              </c:strCache>
            </c:strRef>
          </c:cat>
          <c:val>
            <c:numRef>
              <c:f>'DHF DSS'!$D$2:$D$18</c:f>
              <c:numCache>
                <c:formatCode>General</c:formatCode>
                <c:ptCount val="17"/>
                <c:pt idx="0">
                  <c:v>-0.69</c:v>
                </c:pt>
                <c:pt idx="1">
                  <c:v>-0.69</c:v>
                </c:pt>
                <c:pt idx="2">
                  <c:v>-0.69</c:v>
                </c:pt>
                <c:pt idx="3">
                  <c:v>-0.69</c:v>
                </c:pt>
                <c:pt idx="4">
                  <c:v>-0.69</c:v>
                </c:pt>
                <c:pt idx="5">
                  <c:v>-0.69</c:v>
                </c:pt>
                <c:pt idx="6">
                  <c:v>-0.69</c:v>
                </c:pt>
                <c:pt idx="7">
                  <c:v>-0.69</c:v>
                </c:pt>
                <c:pt idx="8">
                  <c:v>-0.69</c:v>
                </c:pt>
                <c:pt idx="9">
                  <c:v>-0.69</c:v>
                </c:pt>
                <c:pt idx="10">
                  <c:v>-0.69</c:v>
                </c:pt>
                <c:pt idx="11">
                  <c:v>-0.69</c:v>
                </c:pt>
                <c:pt idx="12">
                  <c:v>-0.69</c:v>
                </c:pt>
                <c:pt idx="13">
                  <c:v>-0.69</c:v>
                </c:pt>
                <c:pt idx="14">
                  <c:v>-0.69</c:v>
                </c:pt>
                <c:pt idx="15">
                  <c:v>-0.69</c:v>
                </c:pt>
                <c:pt idx="16">
                  <c:v>-0.69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5CC-497F-982C-D2F71E4199F6}"/>
            </c:ext>
          </c:extLst>
        </c:ser>
        <c:ser>
          <c:idx val="3"/>
          <c:order val="3"/>
          <c:tx>
            <c:strRef>
              <c:f>'DHF DSS'!$E$1</c:f>
              <c:strCache>
                <c:ptCount val="1"/>
                <c:pt idx="0">
                  <c:v>UCL</c:v>
                </c:pt>
              </c:strCache>
            </c:strRef>
          </c:tx>
          <c:cat>
            <c:strRef>
              <c:f>'DHF DSS'!$A$2:$A$18</c:f>
              <c:strCache>
                <c:ptCount val="17"/>
                <c:pt idx="0">
                  <c:v>1/63</c:v>
                </c:pt>
                <c:pt idx="1">
                  <c:v>2/63</c:v>
                </c:pt>
                <c:pt idx="2">
                  <c:v>3/63</c:v>
                </c:pt>
                <c:pt idx="3">
                  <c:v>4/63</c:v>
                </c:pt>
                <c:pt idx="4">
                  <c:v>1/64</c:v>
                </c:pt>
                <c:pt idx="5">
                  <c:v>2/64</c:v>
                </c:pt>
                <c:pt idx="6">
                  <c:v>3/64</c:v>
                </c:pt>
                <c:pt idx="7">
                  <c:v>4/64</c:v>
                </c:pt>
                <c:pt idx="8">
                  <c:v>1/65</c:v>
                </c:pt>
                <c:pt idx="9">
                  <c:v>2/65</c:v>
                </c:pt>
                <c:pt idx="10">
                  <c:v>3/65</c:v>
                </c:pt>
                <c:pt idx="11">
                  <c:v>4/65</c:v>
                </c:pt>
                <c:pt idx="12">
                  <c:v>1/66</c:v>
                </c:pt>
                <c:pt idx="13">
                  <c:v>2/66</c:v>
                </c:pt>
                <c:pt idx="14">
                  <c:v>3/66</c:v>
                </c:pt>
                <c:pt idx="15">
                  <c:v>4/66</c:v>
                </c:pt>
                <c:pt idx="16">
                  <c:v>1/67</c:v>
                </c:pt>
              </c:strCache>
            </c:strRef>
          </c:cat>
          <c:val>
            <c:numRef>
              <c:f>'DHF DSS'!$E$2:$E$18</c:f>
              <c:numCache>
                <c:formatCode>General</c:formatCode>
                <c:ptCount val="17"/>
                <c:pt idx="0">
                  <c:v>0.93</c:v>
                </c:pt>
                <c:pt idx="1">
                  <c:v>0.93</c:v>
                </c:pt>
                <c:pt idx="2">
                  <c:v>0.93</c:v>
                </c:pt>
                <c:pt idx="3">
                  <c:v>0.93</c:v>
                </c:pt>
                <c:pt idx="4">
                  <c:v>0.93</c:v>
                </c:pt>
                <c:pt idx="5">
                  <c:v>0.93</c:v>
                </c:pt>
                <c:pt idx="6">
                  <c:v>0.93</c:v>
                </c:pt>
                <c:pt idx="7">
                  <c:v>0.93</c:v>
                </c:pt>
                <c:pt idx="8">
                  <c:v>0.93</c:v>
                </c:pt>
                <c:pt idx="9">
                  <c:v>0.93</c:v>
                </c:pt>
                <c:pt idx="10">
                  <c:v>0.93</c:v>
                </c:pt>
                <c:pt idx="11">
                  <c:v>0.93</c:v>
                </c:pt>
                <c:pt idx="12">
                  <c:v>0.93</c:v>
                </c:pt>
                <c:pt idx="13">
                  <c:v>0.93</c:v>
                </c:pt>
                <c:pt idx="14">
                  <c:v>0.93</c:v>
                </c:pt>
                <c:pt idx="15">
                  <c:v>0.93</c:v>
                </c:pt>
                <c:pt idx="16">
                  <c:v>0.93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5CC-497F-982C-D2F71E4199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6754944"/>
        <c:axId val="146769024"/>
      </c:lineChart>
      <c:catAx>
        <c:axId val="1467549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46769024"/>
        <c:crosses val="autoZero"/>
        <c:auto val="1"/>
        <c:lblAlgn val="ctr"/>
        <c:lblOffset val="100"/>
        <c:noMultiLvlLbl val="0"/>
      </c:catAx>
      <c:valAx>
        <c:axId val="14676902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th-TH"/>
                  <a:t>ร้อยละ</a:t>
                </a:r>
              </a:p>
            </c:rich>
          </c:tx>
          <c:layout>
            <c:manualLayout>
              <c:xMode val="edge"/>
              <c:yMode val="edge"/>
              <c:x val="0.1532567049808429"/>
              <c:y val="0.32843734913685474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14675494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th-TH"/>
          </a:p>
        </c:txPr>
      </c:dTable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5510152535280917"/>
          <c:y val="0.15762713998624051"/>
          <c:w val="0.72750717029936474"/>
          <c:h val="0.65465112228826872"/>
        </c:manualLayout>
      </c:layout>
      <c:lineChart>
        <c:grouping val="standard"/>
        <c:varyColors val="0"/>
        <c:ser>
          <c:idx val="0"/>
          <c:order val="0"/>
          <c:tx>
            <c:strRef>
              <c:f>'DHF DSS'!$B$1</c:f>
              <c:strCache>
                <c:ptCount val="1"/>
                <c:pt idx="0">
                  <c:v>อัตราการป่วยด้วยโรค DHF ต่อแสนประชากร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'DHF DSS'!$A$2:$A$6</c:f>
              <c:strCache>
                <c:ptCount val="5"/>
                <c:pt idx="0">
                  <c:v>2562</c:v>
                </c:pt>
                <c:pt idx="1">
                  <c:v>2563</c:v>
                </c:pt>
                <c:pt idx="2">
                  <c:v>2564</c:v>
                </c:pt>
                <c:pt idx="3">
                  <c:v>2565</c:v>
                </c:pt>
                <c:pt idx="4">
                  <c:v>2566</c:v>
                </c:pt>
              </c:strCache>
            </c:strRef>
          </c:cat>
          <c:val>
            <c:numRef>
              <c:f>'DHF DSS'!$B$2:$B$6</c:f>
              <c:numCache>
                <c:formatCode>General</c:formatCode>
                <c:ptCount val="5"/>
                <c:pt idx="0">
                  <c:v>171.33</c:v>
                </c:pt>
                <c:pt idx="1">
                  <c:v>-21.63</c:v>
                </c:pt>
                <c:pt idx="2">
                  <c:v>-99.17</c:v>
                </c:pt>
                <c:pt idx="3">
                  <c:v>-80.849999999999994</c:v>
                </c:pt>
                <c:pt idx="4">
                  <c:v>560.02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45A-480C-AAA4-A760F85ECF9B}"/>
            </c:ext>
          </c:extLst>
        </c:ser>
        <c:ser>
          <c:idx val="1"/>
          <c:order val="1"/>
          <c:tx>
            <c:strRef>
              <c:f>'DHF DSS'!$C$1</c:f>
              <c:strCache>
                <c:ptCount val="1"/>
                <c:pt idx="0">
                  <c:v>Mean</c:v>
                </c:pt>
              </c:strCache>
            </c:strRef>
          </c:tx>
          <c:cat>
            <c:strRef>
              <c:f>'DHF DSS'!$A$2:$A$6</c:f>
              <c:strCache>
                <c:ptCount val="5"/>
                <c:pt idx="0">
                  <c:v>2562</c:v>
                </c:pt>
                <c:pt idx="1">
                  <c:v>2563</c:v>
                </c:pt>
                <c:pt idx="2">
                  <c:v>2564</c:v>
                </c:pt>
                <c:pt idx="3">
                  <c:v>2565</c:v>
                </c:pt>
                <c:pt idx="4">
                  <c:v>2566</c:v>
                </c:pt>
              </c:strCache>
            </c:strRef>
          </c:cat>
          <c:val>
            <c:numRef>
              <c:f>'DHF DSS'!$C$2:$C$6</c:f>
              <c:numCache>
                <c:formatCode>General</c:formatCode>
                <c:ptCount val="5"/>
                <c:pt idx="0">
                  <c:v>105.94</c:v>
                </c:pt>
                <c:pt idx="1">
                  <c:v>105.94</c:v>
                </c:pt>
                <c:pt idx="2">
                  <c:v>105.94</c:v>
                </c:pt>
                <c:pt idx="3">
                  <c:v>105.94</c:v>
                </c:pt>
                <c:pt idx="4">
                  <c:v>105.94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45A-480C-AAA4-A760F85ECF9B}"/>
            </c:ext>
          </c:extLst>
        </c:ser>
        <c:ser>
          <c:idx val="2"/>
          <c:order val="2"/>
          <c:tx>
            <c:strRef>
              <c:f>'DHF DSS'!$D$1</c:f>
              <c:strCache>
                <c:ptCount val="1"/>
                <c:pt idx="0">
                  <c:v>LCL</c:v>
                </c:pt>
              </c:strCache>
            </c:strRef>
          </c:tx>
          <c:cat>
            <c:strRef>
              <c:f>'DHF DSS'!$A$2:$A$6</c:f>
              <c:strCache>
                <c:ptCount val="5"/>
                <c:pt idx="0">
                  <c:v>2562</c:v>
                </c:pt>
                <c:pt idx="1">
                  <c:v>2563</c:v>
                </c:pt>
                <c:pt idx="2">
                  <c:v>2564</c:v>
                </c:pt>
                <c:pt idx="3">
                  <c:v>2565</c:v>
                </c:pt>
                <c:pt idx="4">
                  <c:v>2566</c:v>
                </c:pt>
              </c:strCache>
            </c:strRef>
          </c:cat>
          <c:val>
            <c:numRef>
              <c:f>'DHF DSS'!$D$2:$D$6</c:f>
              <c:numCache>
                <c:formatCode>General</c:formatCode>
                <c:ptCount val="5"/>
                <c:pt idx="0">
                  <c:v>-445.15</c:v>
                </c:pt>
                <c:pt idx="1">
                  <c:v>-445.15</c:v>
                </c:pt>
                <c:pt idx="2">
                  <c:v>-445.15</c:v>
                </c:pt>
                <c:pt idx="3">
                  <c:v>-445.15</c:v>
                </c:pt>
                <c:pt idx="4">
                  <c:v>-445.15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45A-480C-AAA4-A760F85ECF9B}"/>
            </c:ext>
          </c:extLst>
        </c:ser>
        <c:ser>
          <c:idx val="3"/>
          <c:order val="3"/>
          <c:tx>
            <c:strRef>
              <c:f>'DHF DSS'!$E$1</c:f>
              <c:strCache>
                <c:ptCount val="1"/>
                <c:pt idx="0">
                  <c:v>UCL</c:v>
                </c:pt>
              </c:strCache>
            </c:strRef>
          </c:tx>
          <c:cat>
            <c:strRef>
              <c:f>'DHF DSS'!$A$2:$A$6</c:f>
              <c:strCache>
                <c:ptCount val="5"/>
                <c:pt idx="0">
                  <c:v>2562</c:v>
                </c:pt>
                <c:pt idx="1">
                  <c:v>2563</c:v>
                </c:pt>
                <c:pt idx="2">
                  <c:v>2564</c:v>
                </c:pt>
                <c:pt idx="3">
                  <c:v>2565</c:v>
                </c:pt>
                <c:pt idx="4">
                  <c:v>2566</c:v>
                </c:pt>
              </c:strCache>
            </c:strRef>
          </c:cat>
          <c:val>
            <c:numRef>
              <c:f>'DHF DSS'!$E$2:$E$6</c:f>
              <c:numCache>
                <c:formatCode>General</c:formatCode>
                <c:ptCount val="5"/>
                <c:pt idx="0">
                  <c:v>657.03</c:v>
                </c:pt>
                <c:pt idx="1">
                  <c:v>657.03</c:v>
                </c:pt>
                <c:pt idx="2">
                  <c:v>657.03</c:v>
                </c:pt>
                <c:pt idx="3">
                  <c:v>657.03</c:v>
                </c:pt>
                <c:pt idx="4">
                  <c:v>657.03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45A-480C-AAA4-A760F85ECF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7801600"/>
        <c:axId val="147803136"/>
      </c:lineChart>
      <c:catAx>
        <c:axId val="1478016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47803136"/>
        <c:crosses val="autoZero"/>
        <c:auto val="1"/>
        <c:lblAlgn val="ctr"/>
        <c:lblOffset val="100"/>
        <c:noMultiLvlLbl val="0"/>
      </c:catAx>
      <c:valAx>
        <c:axId val="14780313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th-TH"/>
                  <a:t>ร้อยละ</a:t>
                </a:r>
              </a:p>
            </c:rich>
          </c:tx>
          <c:layout>
            <c:manualLayout>
              <c:xMode val="edge"/>
              <c:yMode val="edge"/>
              <c:x val="0.1532567049808429"/>
              <c:y val="0.32843734913685474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14780160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050"/>
      </a:pPr>
      <a:endParaRPr lang="th-TH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1" cy="501015"/>
          </a:xfrm>
          <a:prstGeom prst="rect">
            <a:avLst/>
          </a:prstGeom>
        </p:spPr>
        <p:txBody>
          <a:bodyPr vert="horz" lIns="92320" tIns="46160" rIns="92320" bIns="4616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1" cy="501015"/>
          </a:xfrm>
          <a:prstGeom prst="rect">
            <a:avLst/>
          </a:prstGeom>
        </p:spPr>
        <p:txBody>
          <a:bodyPr vert="horz" lIns="92320" tIns="46160" rIns="92320" bIns="46160" rtlCol="0"/>
          <a:lstStyle>
            <a:lvl1pPr algn="r">
              <a:defRPr sz="1200"/>
            </a:lvl1pPr>
          </a:lstStyle>
          <a:p>
            <a:fld id="{807F6ACB-C62F-4CEC-8C95-FEEC80ACC449}" type="datetimeFigureOut">
              <a:rPr lang="th-TH" smtClean="0"/>
              <a:t>29/05/67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20" tIns="46160" rIns="92320" bIns="4616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2320" tIns="46160" rIns="92320" bIns="46160" rtlCol="0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1" y="9517546"/>
            <a:ext cx="2984871" cy="501015"/>
          </a:xfrm>
          <a:prstGeom prst="rect">
            <a:avLst/>
          </a:prstGeom>
        </p:spPr>
        <p:txBody>
          <a:bodyPr vert="horz" lIns="92320" tIns="46160" rIns="92320" bIns="4616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901699" y="9517546"/>
            <a:ext cx="2984871" cy="501015"/>
          </a:xfrm>
          <a:prstGeom prst="rect">
            <a:avLst/>
          </a:prstGeom>
        </p:spPr>
        <p:txBody>
          <a:bodyPr vert="horz" lIns="92320" tIns="46160" rIns="92320" bIns="46160" rtlCol="0" anchor="b"/>
          <a:lstStyle>
            <a:lvl1pPr algn="r">
              <a:defRPr sz="1200"/>
            </a:lvl1pPr>
          </a:lstStyle>
          <a:p>
            <a:fld id="{8578A82B-0030-48AB-B1BD-963D0E113FF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32883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9DB0F-4419-4EA7-A4F0-474237599918}" type="slidenum">
              <a:rPr lang="th-TH" smtClean="0"/>
              <a:t>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82945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893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501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596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664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035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631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958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724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343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673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138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B9797-B914-4195-BFB5-45FED39BD0D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5/29/2024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68964-9426-4831-8F17-B89633F718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616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83568" y="2564904"/>
            <a:ext cx="7886700" cy="8832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h-TH" sz="54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ลดอัตราป่วยโรคไข้เลือดออก</a:t>
            </a:r>
          </a:p>
        </p:txBody>
      </p:sp>
    </p:spTree>
    <p:extLst>
      <p:ext uri="{BB962C8B-B14F-4D97-AF65-F5344CB8AC3E}">
        <p14:creationId xmlns:p14="http://schemas.microsoft.com/office/powerpoint/2010/main" val="15293351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568866" y="815876"/>
            <a:ext cx="8480475" cy="596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วิเคราะห์ อัตราการป่วยด้วยโรคไข้เลือดออกต่อแสนประชากร</a:t>
            </a:r>
            <a:r>
              <a:rPr lang="en-US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ด้วย </a:t>
            </a:r>
            <a:r>
              <a:rPr lang="en-US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Control Chart ±2 SD</a:t>
            </a:r>
            <a:endParaRPr lang="th-TH" sz="24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347098" y="415082"/>
            <a:ext cx="6924011" cy="500137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th-TH" altLang="en-US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ผลลัพธ์และการพัฒนาที่ผ่านมา (</a:t>
            </a:r>
            <a:r>
              <a:rPr lang="en-US" altLang="en-US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Performance &amp; Interventions</a:t>
            </a:r>
            <a:r>
              <a:rPr lang="th-TH" altLang="en-US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graphicFrame>
        <p:nvGraphicFramePr>
          <p:cNvPr id="8" name="แผนภูมิ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0474353"/>
              </p:ext>
            </p:extLst>
          </p:nvPr>
        </p:nvGraphicFramePr>
        <p:xfrm>
          <a:off x="683568" y="1412776"/>
          <a:ext cx="7702243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257721" y="168895"/>
            <a:ext cx="1451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400" dirty="0">
                <a:solidFill>
                  <a:prstClr val="black"/>
                </a:solidFill>
                <a:cs typeface="Angsana New"/>
              </a:rPr>
              <a:t>รพ.โป่งน้ำร้อน พ.ค.67</a:t>
            </a:r>
          </a:p>
        </p:txBody>
      </p:sp>
      <p:sp>
        <p:nvSpPr>
          <p:cNvPr id="9" name="กล่องข้อความ 2"/>
          <p:cNvSpPr txBox="1">
            <a:spLocks noChangeArrowheads="1"/>
          </p:cNvSpPr>
          <p:nvPr/>
        </p:nvSpPr>
        <p:spPr bwMode="auto">
          <a:xfrm>
            <a:off x="8208079" y="6239023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</a:pPr>
            <a:r>
              <a:rPr lang="th-TH" sz="1400" dirty="0">
                <a:solidFill>
                  <a:srgbClr val="000000"/>
                </a:solidFill>
                <a:ea typeface="Calibri"/>
                <a:cs typeface="Angsana New"/>
              </a:rPr>
              <a:t>9</a:t>
            </a:r>
            <a:endParaRPr lang="en-US" sz="1100" dirty="0">
              <a:solidFill>
                <a:prstClr val="black"/>
              </a:solidFill>
              <a:ea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18758398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83569" y="980728"/>
            <a:ext cx="8011396" cy="5530476"/>
          </a:xfrm>
        </p:spPr>
        <p:txBody>
          <a:bodyPr>
            <a:noAutofit/>
          </a:bodyPr>
          <a:lstStyle/>
          <a:p>
            <a:r>
              <a:rPr lang="th-TH" sz="20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วิเคราะห์ </a:t>
            </a:r>
            <a:br>
              <a:rPr lang="th-TH" sz="2000" b="1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20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	</a:t>
            </a:r>
            <a: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พบผู้ป่วยไข้เลือดออกมีการระบาดในปี 2566  โดยพบมากในอายุ 10-14 ปี จำนวน 65 ราย, รองลงมาคืออายุ 15-24 ปี จำนวน 58 ราย ส่วนใหญ่อยู่ในโรงเรียนและครอบครัวประกอบอาชีพทำสวน พบมีการระบาดอย่างหนักในตำบลทับไทร มีจำนวนผู้ป่วย 124 ราย รองลงมาคือตำบลโป่งน้ำร้อน จำนวนผู้ป่วย 67 ราย และในปี 2567 (7 ม.ค.67-31 มี.ค.67) พบผู้ป่วยไข้เลือดออก โดยพบมากในอายุ 15-24 ปี จำนวน 10 ราย และรองลงมาคืออายุ 10-14 ปี จำนวน 9 ราย  พบมากที่สุดในตำบลหนองตาคง 19 รายและรองลงมาคือ ตำบลโป่งน้ำร้อน จำนวน 8 ราย  จึงมีการเปิด</a:t>
            </a:r>
            <a:r>
              <a:rPr lang="en-US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EOC</a:t>
            </a:r>
            <a: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ระบบเฝ้าระวังโดยมีการจัดตั้งศูนย์วอ</a:t>
            </a:r>
            <a:r>
              <a:rPr lang="th-TH" sz="1800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รูม</a:t>
            </a:r>
            <a: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และมีการทำงานแบบเครือข่ายใช้การแก้ปัญหาโดยการบูร</a:t>
            </a:r>
            <a:r>
              <a:rPr lang="th-TH" sz="1800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ณา</a:t>
            </a:r>
            <a: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การร่วมกันทุกภาคส่วน เฝ้าระวังเชิงรุกก่อนเกิดโรคในการค้นหาผู้ป่วยที่มีไข้ 1-2 วัน ติดตามอาการร่วมกับ </a:t>
            </a:r>
            <a:r>
              <a:rPr lang="th-TH" sz="1800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อส</a:t>
            </a:r>
            <a: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ม., </a:t>
            </a:r>
            <a:r>
              <a:rPr lang="th-TH" sz="1800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อปท</a:t>
            </a:r>
            <a: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 และคณะครู ในทุกพื้นที่ โดยการสุ่มสำรวจลูกน้ำยุงลาย ทำลายแหล่งเพาะพันธุ์ยุงลายและหยอด</a:t>
            </a:r>
            <a:r>
              <a:rPr lang="th-TH" sz="1800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ทรายอะเบททุก</a:t>
            </a:r>
            <a: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หลังคาเรือนและโรงเรียน มีการปรับสิ่งแวดล้อมทางกายภาพโดยแนะนำให้ชาวบ้านและโรงเรียนทำลายเศษขยะและแจกันกระถางต้นไม้ จัดทำป้ายรณรงค์เตือนภัยไข้เลือดออก โรงเรียน, </a:t>
            </a:r>
            <a:r>
              <a:rPr lang="th-TH" sz="1800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อส</a:t>
            </a:r>
            <a: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ม. และองค์กรปกครองสวนท้องถิ่นร่วมกันจัดกิจกรรมรณรงค์ไข้เลือดออกในการกำจัดยุ่งตัวแก่ ทำให้ควบคุมโรคได้ในวงจำกัดมีการเฝ้าระวังการเกิดโรคไข้เลือดออกซ้ำในพื้นที่เดิม สามารถยับยั้งผู้ป่วยไข้เลือดออกรายใหม่ในพื้นที่เดิมและทำให้อัตราผู้ป่วยไข้เลือดออกลดลง</a:t>
            </a:r>
            <a:b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br>
              <a:rPr lang="th-TH" sz="2000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2000" u="sng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แผนพัฒนาต่อเนื่อง</a:t>
            </a:r>
            <a:br>
              <a:rPr lang="th-TH" sz="2000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1.  มีศูนย์ระบาดวิทยาอำเภอร่วมกันวิเคราะห์ข้อมูลเปรียบเทียบ แปรผลตามหลักระบาดวิทยา พร้อมกับทีม </a:t>
            </a:r>
            <a:r>
              <a:rPr lang="en-US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CDCU</a:t>
            </a:r>
            <a: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อำเภอโป่งน้ำร้อน ออกตรวจสอบและควบคุมโรคเข้มแข็งแบบยั่งยืน เป็นไปด้วยความเรียบร้อย รวดเร็ว ทันต่อเหตุการณ์  เกิดประสิทธิภาพประสิทธิผลสูงสุด บรรลุตามวัตถุประสงค์ และเป้าหมายที่กำหนดไว้ </a:t>
            </a:r>
            <a:b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2.  พัฒนาเครือข่ายในระดับพื้นที่ ได้แก่ รพ.สต., </a:t>
            </a:r>
            <a:r>
              <a:rPr lang="th-TH" sz="1800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อบต</a:t>
            </a:r>
            <a: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., </a:t>
            </a:r>
            <a:r>
              <a:rPr lang="th-TH" sz="1800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อส</a:t>
            </a:r>
            <a: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ม.,คณะครู  ให้มีส่วนร่วมในการเฝ้าระวัง และลดการแพร่ระบาดของโรค มีการดูแลผู้ป่วยในกลุ่มโรคไข้เลือดออกอย่างเป็นระบบร่วมโดยการ โดยใช้</a:t>
            </a:r>
            <a:r>
              <a:rPr lang="th-TH" sz="1800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แอปพิเคชั่น</a:t>
            </a:r>
            <a: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ออนไลน์ </a:t>
            </a:r>
            <a:b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3. มีการประชุมชี้แจงข้อมูลเรื่องโรคไข้เลือดออกกับอำเภอทุกเดือนเพื่อให้ทุกภาคส่วนตระหนักช่วยกันตรวจสอบและควบคุมโรคในแต่ละพื้นที่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51733" y="476672"/>
            <a:ext cx="6924011" cy="500137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th-TH" altLang="en-US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ผลลัพธ์และการพัฒนาที่ผ่านมา (</a:t>
            </a:r>
            <a:r>
              <a:rPr lang="en-US" altLang="en-US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Performance &amp; Interventions</a:t>
            </a:r>
            <a:r>
              <a:rPr lang="th-TH" altLang="en-US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80312" y="213820"/>
            <a:ext cx="1451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400" dirty="0">
                <a:solidFill>
                  <a:prstClr val="black"/>
                </a:solidFill>
                <a:cs typeface="Angsana New"/>
              </a:rPr>
              <a:t>รพ.โป่งน้ำร้อน พ.ค.67</a:t>
            </a:r>
          </a:p>
        </p:txBody>
      </p:sp>
      <p:sp>
        <p:nvSpPr>
          <p:cNvPr id="6" name="กล่องข้อความ 2"/>
          <p:cNvSpPr txBox="1">
            <a:spLocks noChangeArrowheads="1"/>
          </p:cNvSpPr>
          <p:nvPr/>
        </p:nvSpPr>
        <p:spPr bwMode="auto">
          <a:xfrm>
            <a:off x="8106199" y="6224884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</a:pPr>
            <a:r>
              <a:rPr lang="th-TH" sz="1400" dirty="0">
                <a:solidFill>
                  <a:srgbClr val="000000"/>
                </a:solidFill>
                <a:ea typeface="Calibri"/>
                <a:cs typeface="Angsana New"/>
              </a:rPr>
              <a:t>10</a:t>
            </a:r>
            <a:endParaRPr lang="en-US" sz="1100" dirty="0">
              <a:solidFill>
                <a:prstClr val="black"/>
              </a:solidFill>
              <a:ea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1476915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กล่องข้อความ 8"/>
          <p:cNvSpPr txBox="1"/>
          <p:nvPr/>
        </p:nvSpPr>
        <p:spPr>
          <a:xfrm>
            <a:off x="109776" y="792228"/>
            <a:ext cx="1438275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      Purpose</a:t>
            </a:r>
            <a:endParaRPr lang="th-TH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1" name="กล่องข้อความ 10"/>
          <p:cNvSpPr txBox="1"/>
          <p:nvPr/>
        </p:nvSpPr>
        <p:spPr>
          <a:xfrm>
            <a:off x="1619672" y="781253"/>
            <a:ext cx="1847850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Primary Driver</a:t>
            </a:r>
            <a:endParaRPr lang="th-TH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2" name="กล่องข้อความ 11"/>
          <p:cNvSpPr txBox="1"/>
          <p:nvPr/>
        </p:nvSpPr>
        <p:spPr>
          <a:xfrm>
            <a:off x="2987824" y="776839"/>
            <a:ext cx="2199590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Secondary   Driver</a:t>
            </a:r>
            <a:endParaRPr lang="th-TH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3" name="กล่องข้อความ 12"/>
          <p:cNvSpPr txBox="1"/>
          <p:nvPr/>
        </p:nvSpPr>
        <p:spPr>
          <a:xfrm>
            <a:off x="5760096" y="764704"/>
            <a:ext cx="2556838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Intervention/change Idea</a:t>
            </a:r>
            <a:endParaRPr lang="th-TH" sz="2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291712" y="2734884"/>
            <a:ext cx="1570652" cy="17742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400" b="1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เป้าหมาย</a:t>
            </a:r>
            <a:endParaRPr lang="th-TH" sz="1400" dirty="0">
              <a:solidFill>
                <a:prstClr val="black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r>
              <a:rPr lang="en-US" sz="14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- </a:t>
            </a:r>
            <a:r>
              <a:rPr lang="th-TH" sz="14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ลดการระบาดโรคไข้เลือดออกในชุมชน</a:t>
            </a:r>
          </a:p>
          <a:p>
            <a:r>
              <a:rPr lang="th-TH" sz="14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- ผู้ป่วยไข้เลือดออกเข้าถึงสถานบริการทันเวลาไม่เกิดภาวะ</a:t>
            </a:r>
            <a:r>
              <a:rPr lang="en-US" sz="14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DSS</a:t>
            </a:r>
          </a:p>
          <a:p>
            <a:r>
              <a:rPr lang="en-US" sz="14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- </a:t>
            </a:r>
            <a:r>
              <a:rPr lang="th-TH" sz="14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ไม่พบผู้ป่วยไข้เลือดออกเสียชีวิต</a:t>
            </a:r>
          </a:p>
        </p:txBody>
      </p:sp>
      <p:sp>
        <p:nvSpPr>
          <p:cNvPr id="21" name="กล่องข้อความ 20"/>
          <p:cNvSpPr txBox="1"/>
          <p:nvPr/>
        </p:nvSpPr>
        <p:spPr>
          <a:xfrm>
            <a:off x="2421933" y="2912490"/>
            <a:ext cx="1502382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KPI Process :</a:t>
            </a:r>
          </a:p>
          <a:p>
            <a:r>
              <a:rPr lang="th-TH" sz="14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- ควบคุมโรคเป็นไปตามมาตรฐาน </a:t>
            </a:r>
            <a:r>
              <a:rPr lang="en-US" sz="14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3:3:1:3</a:t>
            </a:r>
          </a:p>
          <a:p>
            <a:r>
              <a:rPr lang="en-US" sz="14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KPI Outcome :</a:t>
            </a:r>
          </a:p>
          <a:p>
            <a:r>
              <a:rPr lang="th-TH" sz="14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-  อัตรา</a:t>
            </a:r>
            <a:r>
              <a:rPr lang="en-US" sz="14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DSS = 0</a:t>
            </a:r>
          </a:p>
          <a:p>
            <a:r>
              <a:rPr lang="en-US" sz="14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- </a:t>
            </a:r>
            <a:r>
              <a:rPr lang="th-TH" sz="14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อัตราตาย </a:t>
            </a:r>
            <a:r>
              <a:rPr lang="en-US" sz="14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 =</a:t>
            </a:r>
            <a:r>
              <a:rPr lang="th-TH" sz="14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0</a:t>
            </a:r>
            <a:endParaRPr lang="en-US" sz="1400" b="1" dirty="0">
              <a:solidFill>
                <a:prstClr val="black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24" name="Rectangle 1"/>
          <p:cNvSpPr>
            <a:spLocks noChangeArrowheads="1"/>
          </p:cNvSpPr>
          <p:nvPr/>
        </p:nvSpPr>
        <p:spPr bwMode="auto">
          <a:xfrm>
            <a:off x="1294841" y="332656"/>
            <a:ext cx="6818212" cy="500137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th-TH" altLang="en-US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เป้าหมาย ปัจจัยขับเคลื่อน ตัวชี้วัด การดูแลผู้ป่วย ไข้เลือดออก</a:t>
            </a:r>
            <a:endParaRPr lang="en-US" altLang="en-US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18" name="สี่เหลี่ยมผืนผ้า 17"/>
          <p:cNvSpPr/>
          <p:nvPr/>
        </p:nvSpPr>
        <p:spPr>
          <a:xfrm>
            <a:off x="277299" y="4725144"/>
            <a:ext cx="1603357" cy="138441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KPI</a:t>
            </a:r>
          </a:p>
          <a:p>
            <a:r>
              <a:rPr lang="en-US" sz="14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- </a:t>
            </a:r>
            <a:r>
              <a:rPr lang="th-TH" sz="14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อัตราผู้ป่วยไข้เลือดออกลดลง 20</a:t>
            </a:r>
            <a:r>
              <a:rPr lang="en-US" sz="14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%</a:t>
            </a:r>
            <a:r>
              <a:rPr lang="th-TH" sz="14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ของ</a:t>
            </a:r>
            <a:r>
              <a:rPr lang="th-TH" sz="1400" dirty="0" err="1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ค่ามัธย</a:t>
            </a:r>
            <a:r>
              <a:rPr lang="th-TH" sz="14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ฐาน</a:t>
            </a:r>
          </a:p>
          <a:p>
            <a:r>
              <a:rPr lang="th-TH" sz="14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- อัตรา </a:t>
            </a:r>
            <a:r>
              <a:rPr lang="en-US" sz="14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DSS = 0</a:t>
            </a:r>
          </a:p>
          <a:p>
            <a:r>
              <a:rPr lang="en-US" sz="14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- </a:t>
            </a:r>
            <a:r>
              <a:rPr lang="th-TH" sz="14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อัตราตาย </a:t>
            </a:r>
            <a:r>
              <a:rPr lang="en-US" sz="14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= 0</a:t>
            </a:r>
            <a:endParaRPr lang="th-TH" sz="1400" dirty="0">
              <a:solidFill>
                <a:prstClr val="black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endParaRPr lang="th-TH" sz="1400" dirty="0">
              <a:solidFill>
                <a:prstClr val="black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22" name="สี่เหลี่ยมผืนผ้า 21"/>
          <p:cNvSpPr/>
          <p:nvPr/>
        </p:nvSpPr>
        <p:spPr>
          <a:xfrm>
            <a:off x="4139952" y="1299430"/>
            <a:ext cx="1868529" cy="320969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1400" dirty="0">
                <a:solidFill>
                  <a:prstClr val="black"/>
                </a:solidFill>
                <a:latin typeface="AngsanaUPC" pitchFamily="18" charset="-34"/>
                <a:cs typeface="AngsanaUPC" pitchFamily="18" charset="-34"/>
              </a:rPr>
              <a:t>-ชุมชน, สถานศึกษา, นายจ้างของแรงงานต่างด้าวมีความรู้และได้รับการดูแลจากทุกภาคส่วนเพื่อควบคุมโรคไม่ให้เกิดการระบาด</a:t>
            </a:r>
          </a:p>
          <a:p>
            <a:r>
              <a:rPr lang="th-TH" sz="1400" dirty="0">
                <a:solidFill>
                  <a:prstClr val="black"/>
                </a:solidFill>
                <a:latin typeface="AngsanaUPC" pitchFamily="18" charset="-34"/>
                <a:cs typeface="AngsanaUPC" pitchFamily="18" charset="-34"/>
              </a:rPr>
              <a:t>-มีการรณรงค์ป้องกันโรคไข้เลือดออกให้สถานศึกษา,ชุมชนมีส่วนร่วมและมีการ</a:t>
            </a:r>
            <a:r>
              <a:rPr lang="en-US" sz="1400" dirty="0">
                <a:solidFill>
                  <a:prstClr val="black"/>
                </a:solidFill>
                <a:latin typeface="AngsanaUPC" pitchFamily="18" charset="-34"/>
                <a:cs typeface="AngsanaUPC" pitchFamily="18" charset="-34"/>
              </a:rPr>
              <a:t> Feed back </a:t>
            </a:r>
            <a:r>
              <a:rPr lang="th-TH" sz="1400" dirty="0">
                <a:solidFill>
                  <a:prstClr val="black"/>
                </a:solidFill>
                <a:latin typeface="AngsanaUPC" pitchFamily="18" charset="-34"/>
                <a:cs typeface="AngsanaUPC" pitchFamily="18" charset="-34"/>
              </a:rPr>
              <a:t>ข้อมูล</a:t>
            </a:r>
          </a:p>
          <a:p>
            <a:r>
              <a:rPr lang="th-TH" sz="1400" dirty="0">
                <a:solidFill>
                  <a:prstClr val="black"/>
                </a:solidFill>
                <a:latin typeface="AngsanaUPC" pitchFamily="18" charset="-34"/>
                <a:cs typeface="AngsanaUPC" pitchFamily="18" charset="-34"/>
              </a:rPr>
              <a:t>- มี </a:t>
            </a:r>
            <a:r>
              <a:rPr lang="en-US" sz="1400" dirty="0">
                <a:solidFill>
                  <a:prstClr val="black"/>
                </a:solidFill>
                <a:latin typeface="AngsanaUPC" pitchFamily="18" charset="-34"/>
                <a:cs typeface="AngsanaUPC" pitchFamily="18" charset="-34"/>
              </a:rPr>
              <a:t>SAT </a:t>
            </a:r>
            <a:r>
              <a:rPr lang="th-TH" sz="1400" dirty="0">
                <a:solidFill>
                  <a:prstClr val="black"/>
                </a:solidFill>
                <a:latin typeface="AngsanaUPC" pitchFamily="18" charset="-34"/>
                <a:cs typeface="AngsanaUPC" pitchFamily="18" charset="-34"/>
              </a:rPr>
              <a:t>(ทีมตระหนักรู้)และทีม </a:t>
            </a:r>
            <a:r>
              <a:rPr lang="en-US" sz="1400" dirty="0">
                <a:solidFill>
                  <a:prstClr val="black"/>
                </a:solidFill>
                <a:latin typeface="AngsanaUPC" pitchFamily="18" charset="-34"/>
                <a:cs typeface="AngsanaUPC" pitchFamily="18" charset="-34"/>
              </a:rPr>
              <a:t>JTI</a:t>
            </a:r>
            <a:r>
              <a:rPr lang="th-TH" sz="1400" dirty="0">
                <a:solidFill>
                  <a:prstClr val="black"/>
                </a:solidFill>
                <a:latin typeface="AngsanaUPC" pitchFamily="18" charset="-34"/>
                <a:cs typeface="AngsanaUPC" pitchFamily="18" charset="-34"/>
              </a:rPr>
              <a:t> (ทีมควบคุมโรค) ในการควบคุมโรคและเฝ้าระวังเชิงรุกก่อนเกิดโรค</a:t>
            </a:r>
          </a:p>
          <a:p>
            <a:r>
              <a:rPr lang="th-TH" sz="1400" dirty="0">
                <a:solidFill>
                  <a:prstClr val="black"/>
                </a:solidFill>
                <a:latin typeface="AngsanaUPC" pitchFamily="18" charset="-34"/>
                <a:cs typeface="AngsanaUPC" pitchFamily="18" charset="-34"/>
              </a:rPr>
              <a:t>- เพิ่มสมรรถนะแพทย์, พยาบาลในการปฏิบัติตาม </a:t>
            </a:r>
            <a:r>
              <a:rPr lang="en-US" sz="1400" dirty="0">
                <a:solidFill>
                  <a:prstClr val="black"/>
                </a:solidFill>
                <a:latin typeface="AngsanaUPC" pitchFamily="18" charset="-34"/>
                <a:cs typeface="AngsanaUPC" pitchFamily="18" charset="-34"/>
              </a:rPr>
              <a:t>CPG</a:t>
            </a:r>
            <a:r>
              <a:rPr lang="th-TH" sz="1400" dirty="0">
                <a:solidFill>
                  <a:prstClr val="black"/>
                </a:solidFill>
                <a:latin typeface="AngsanaUPC" pitchFamily="18" charset="-34"/>
                <a:cs typeface="AngsanaUPC" pitchFamily="18" charset="-34"/>
              </a:rPr>
              <a:t> อย่างเคร่งครัด</a:t>
            </a:r>
            <a:endParaRPr lang="en-US" sz="1400" dirty="0">
              <a:solidFill>
                <a:prstClr val="black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0" name="TextBox 6"/>
          <p:cNvSpPr txBox="1"/>
          <p:nvPr/>
        </p:nvSpPr>
        <p:spPr>
          <a:xfrm>
            <a:off x="6300192" y="1268760"/>
            <a:ext cx="2520280" cy="495520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h-TH" sz="13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- ให้สุขศึกษาและเผยแพร่ประชาสัมพันธ์โดยใช้หลากหลายช่องทาง, สื่อมวลชน, หอกระจายข่าย, โปสเตอร์, สิ่งพิมพ์ (ในหมู่บ้าน, ชุมชน, </a:t>
            </a:r>
            <a:r>
              <a:rPr lang="th-TH" sz="1300" dirty="0" err="1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รร</a:t>
            </a:r>
            <a:r>
              <a:rPr lang="th-TH" sz="13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., </a:t>
            </a:r>
            <a:r>
              <a:rPr lang="th-TH" sz="1300" dirty="0" err="1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ล้ง</a:t>
            </a:r>
            <a:r>
              <a:rPr lang="th-TH" sz="13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)</a:t>
            </a:r>
          </a:p>
          <a:p>
            <a:r>
              <a:rPr lang="th-TH" sz="13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- โรงเรียน  จัดทำแผ่นพับความรู้และให้ความรู้ผ่านเสียงตามสาย</a:t>
            </a:r>
          </a:p>
          <a:p>
            <a:r>
              <a:rPr lang="th-TH" sz="13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- ทุกหน่วยบริการส่งต่อข้อมูลแก่ทีม</a:t>
            </a:r>
            <a:r>
              <a:rPr lang="en-US" sz="13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SAT</a:t>
            </a:r>
            <a:r>
              <a:rPr lang="th-TH" sz="13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และ </a:t>
            </a:r>
            <a:r>
              <a:rPr lang="en-US" sz="13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JIT </a:t>
            </a:r>
            <a:r>
              <a:rPr lang="th-TH" sz="13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ทันทีเมื่อพบผู้ป่วยเพื่อสอบสวนและควบคุมโรคใน 24 ชม. และมีการเฝ้าระวังโรคอย่างต่อเนื่องและสม่ำเสมอ, มี</a:t>
            </a:r>
            <a:r>
              <a:rPr lang="en-US" sz="13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Line CDCU, Line </a:t>
            </a:r>
            <a:r>
              <a:rPr lang="th-TH" sz="1300" dirty="0" err="1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อส</a:t>
            </a:r>
            <a:r>
              <a:rPr lang="th-TH" sz="13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ม.</a:t>
            </a:r>
            <a:r>
              <a:rPr lang="en-US" sz="13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13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เข้มแข็ง </a:t>
            </a:r>
            <a:r>
              <a:rPr lang="en-US" sz="13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Line EOC</a:t>
            </a:r>
            <a:r>
              <a:rPr lang="th-TH" sz="13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อ.โป่งน้ำร้อน</a:t>
            </a:r>
          </a:p>
          <a:p>
            <a:r>
              <a:rPr lang="th-TH" sz="13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- </a:t>
            </a:r>
            <a:r>
              <a:rPr lang="th-TH" sz="1300" dirty="0" err="1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คป</a:t>
            </a:r>
            <a:r>
              <a:rPr lang="th-TH" sz="13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สอ. และ </a:t>
            </a:r>
            <a:r>
              <a:rPr lang="th-TH" sz="1300" dirty="0" err="1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พชอ</a:t>
            </a:r>
            <a:r>
              <a:rPr lang="th-TH" sz="13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. ร่วมรณรงค์ช่วงที่มีการระบาดของโรค (มีการเปิด</a:t>
            </a:r>
            <a:r>
              <a:rPr lang="en-US" sz="13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EOC</a:t>
            </a:r>
            <a:r>
              <a:rPr lang="th-TH" sz="13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ระบบเฝ้าระวังโดยมีการจัดตั้งศูนย์วอ</a:t>
            </a:r>
            <a:r>
              <a:rPr lang="th-TH" sz="1300" dirty="0" err="1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รูม</a:t>
            </a:r>
            <a:r>
              <a:rPr lang="th-TH" sz="13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และมีการทำงานแบบเครือข่ายใช้การแก้ปัญหาโดยการบูร</a:t>
            </a:r>
            <a:r>
              <a:rPr lang="th-TH" sz="1300" dirty="0" err="1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ณา</a:t>
            </a:r>
            <a:r>
              <a:rPr lang="th-TH" sz="13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การร่วมกับทุกภาคส่วน เฝ้าระวังเชิงรุกก่อนเกิดโรคในการค้นหาผู้ป่วย)</a:t>
            </a:r>
          </a:p>
          <a:p>
            <a:r>
              <a:rPr lang="th-TH" sz="13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- มีการติดตามประเมินผล</a:t>
            </a:r>
            <a:r>
              <a:rPr lang="en-US" sz="13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HI, CI</a:t>
            </a:r>
            <a:r>
              <a:rPr lang="th-TH" sz="13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ในชุมชนทุกเดือน- - </a:t>
            </a:r>
            <a:r>
              <a:rPr lang="th-TH" sz="1300" dirty="0">
                <a:solidFill>
                  <a:prstClr val="black"/>
                </a:solidFill>
                <a:latin typeface="AngsanaUPC" pitchFamily="18" charset="-34"/>
                <a:cs typeface="AngsanaUPC" pitchFamily="18" charset="-34"/>
              </a:rPr>
              <a:t>ทีม</a:t>
            </a:r>
            <a:r>
              <a:rPr lang="en-US" sz="1300" dirty="0">
                <a:solidFill>
                  <a:prstClr val="black"/>
                </a:solidFill>
                <a:latin typeface="AngsanaUPC" pitchFamily="18" charset="-34"/>
                <a:cs typeface="AngsanaUPC" pitchFamily="18" charset="-34"/>
              </a:rPr>
              <a:t>  CDCU </a:t>
            </a:r>
            <a:r>
              <a:rPr lang="th-TH" sz="1300" dirty="0">
                <a:solidFill>
                  <a:prstClr val="black"/>
                </a:solidFill>
                <a:latin typeface="AngsanaUPC" pitchFamily="18" charset="-34"/>
                <a:cs typeface="AngsanaUPC" pitchFamily="18" charset="-34"/>
              </a:rPr>
              <a:t>ระดับอำเภอมีการควบคุมแหล่งเพาะพันธุ์ยุงก่อนระบาด มีการปรับสิ่งแวดล้อมทางกายภาพ โดยแนะนำให้ทำลายขยะเศษภาชนะและแจกกันกระถางต้นไม้</a:t>
            </a:r>
          </a:p>
          <a:p>
            <a:pPr lvl="0"/>
            <a:r>
              <a:rPr lang="th-TH" sz="14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- ปรับการเฝ้าระวังและ</a:t>
            </a:r>
            <a:r>
              <a:rPr lang="en-US" sz="14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re-assessment</a:t>
            </a:r>
            <a:r>
              <a:rPr lang="th-TH" sz="14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ด้วย</a:t>
            </a:r>
            <a:r>
              <a:rPr lang="en-US" sz="14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Dengue chart</a:t>
            </a:r>
            <a:r>
              <a:rPr lang="th-TH" sz="14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และเกณฑ์การรายงานแพทย์</a:t>
            </a:r>
          </a:p>
          <a:p>
            <a:pPr lvl="0"/>
            <a:r>
              <a:rPr lang="th-TH" sz="14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- ส่งเสริมปฏิบัติตาม</a:t>
            </a:r>
            <a:r>
              <a:rPr lang="en-US" sz="14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CPG</a:t>
            </a:r>
            <a:r>
              <a:rPr lang="th-TH" sz="14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และติดตามประเมินผล, มีระบบนิเทศรายบุคคล</a:t>
            </a:r>
            <a:endParaRPr lang="en-US" sz="1300" dirty="0">
              <a:solidFill>
                <a:prstClr val="black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26" name="สี่เหลี่ยมผืนผ้า 25"/>
          <p:cNvSpPr/>
          <p:nvPr/>
        </p:nvSpPr>
        <p:spPr>
          <a:xfrm>
            <a:off x="2411760" y="1299430"/>
            <a:ext cx="1502381" cy="1201601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14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- ลดอัตราป่วยด้วยโรคไข้เลือดออก</a:t>
            </a:r>
          </a:p>
          <a:p>
            <a:r>
              <a:rPr lang="th-TH" sz="14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- ควบคุมยุงลายและทำลายแหล่งเพาะพันธุยุง</a:t>
            </a:r>
          </a:p>
        </p:txBody>
      </p:sp>
      <p:cxnSp>
        <p:nvCxnSpPr>
          <p:cNvPr id="14" name="ลูกศรเชื่อมต่อแบบตรง 13"/>
          <p:cNvCxnSpPr/>
          <p:nvPr/>
        </p:nvCxnSpPr>
        <p:spPr>
          <a:xfrm flipH="1" flipV="1">
            <a:off x="3924524" y="3565271"/>
            <a:ext cx="1630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ลูกศรเชื่อมต่อแบบตรง 33"/>
          <p:cNvCxnSpPr/>
          <p:nvPr/>
        </p:nvCxnSpPr>
        <p:spPr>
          <a:xfrm flipH="1">
            <a:off x="1880656" y="3565271"/>
            <a:ext cx="2609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257721" y="168895"/>
            <a:ext cx="1451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400" dirty="0">
                <a:solidFill>
                  <a:prstClr val="black"/>
                </a:solidFill>
                <a:cs typeface="Angsana New"/>
              </a:rPr>
              <a:t>รพ.โป่งน้ำร้อน พ.ค.67</a:t>
            </a:r>
          </a:p>
        </p:txBody>
      </p:sp>
      <p:sp>
        <p:nvSpPr>
          <p:cNvPr id="25" name="กล่องข้อความ 2"/>
          <p:cNvSpPr txBox="1">
            <a:spLocks noChangeArrowheads="1"/>
          </p:cNvSpPr>
          <p:nvPr/>
        </p:nvSpPr>
        <p:spPr bwMode="auto">
          <a:xfrm>
            <a:off x="8277192" y="6453336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</a:pPr>
            <a:r>
              <a:rPr lang="th-TH" sz="1400" dirty="0">
                <a:solidFill>
                  <a:srgbClr val="000000"/>
                </a:solidFill>
                <a:ea typeface="Calibri"/>
                <a:cs typeface="Angsana New"/>
              </a:rPr>
              <a:t>1</a:t>
            </a:r>
            <a:endParaRPr lang="en-US" sz="1100" dirty="0">
              <a:solidFill>
                <a:prstClr val="black"/>
              </a:solidFill>
              <a:ea typeface="Calibri"/>
              <a:cs typeface="Cordia New"/>
            </a:endParaRPr>
          </a:p>
        </p:txBody>
      </p:sp>
      <p:sp>
        <p:nvSpPr>
          <p:cNvPr id="27" name="สี่เหลี่ยมผืนผ้า 26"/>
          <p:cNvSpPr/>
          <p:nvPr/>
        </p:nvSpPr>
        <p:spPr>
          <a:xfrm>
            <a:off x="454152" y="1268760"/>
            <a:ext cx="1408212" cy="9773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Problem</a:t>
            </a:r>
            <a:endParaRPr lang="th-TH" sz="1400" dirty="0">
              <a:solidFill>
                <a:prstClr val="black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r>
              <a:rPr lang="en-US" sz="14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- </a:t>
            </a:r>
            <a:r>
              <a:rPr lang="th-TH" sz="14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อัตราป่วยด้วยโรคไข้เลือดออกเพิ่มขึ้น</a:t>
            </a:r>
          </a:p>
          <a:p>
            <a:r>
              <a:rPr lang="th-TH" sz="14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- พบผู้ป่วย</a:t>
            </a:r>
            <a:r>
              <a:rPr lang="en-US" sz="14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DSS</a:t>
            </a:r>
            <a:endParaRPr lang="th-TH" sz="1400" dirty="0">
              <a:solidFill>
                <a:prstClr val="black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cxnSp>
        <p:nvCxnSpPr>
          <p:cNvPr id="5" name="ตัวเชื่อมต่อตรง 4"/>
          <p:cNvCxnSpPr/>
          <p:nvPr/>
        </p:nvCxnSpPr>
        <p:spPr>
          <a:xfrm>
            <a:off x="2141640" y="1757437"/>
            <a:ext cx="0" cy="21036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ลูกศรเชื่อมต่อแบบตรง 27"/>
          <p:cNvCxnSpPr/>
          <p:nvPr/>
        </p:nvCxnSpPr>
        <p:spPr>
          <a:xfrm flipH="1">
            <a:off x="2141640" y="3861048"/>
            <a:ext cx="260984" cy="0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ลูกศรเชื่อมต่อแบบตรง 28"/>
          <p:cNvCxnSpPr/>
          <p:nvPr/>
        </p:nvCxnSpPr>
        <p:spPr>
          <a:xfrm flipH="1">
            <a:off x="2150776" y="1757437"/>
            <a:ext cx="260984" cy="0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ลูกศรเชื่อมต่อแบบตรง 34"/>
          <p:cNvCxnSpPr/>
          <p:nvPr/>
        </p:nvCxnSpPr>
        <p:spPr>
          <a:xfrm flipH="1">
            <a:off x="6008482" y="2788926"/>
            <a:ext cx="29171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9256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451516" y="2"/>
            <a:ext cx="6430286" cy="5309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en-US" altLang="en-US" sz="3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Process</a:t>
            </a:r>
            <a:r>
              <a:rPr lang="en-US" altLang="en-US" sz="3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</a:t>
            </a:r>
            <a:r>
              <a:rPr lang="en-US" altLang="en-US" sz="3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Flowchart </a:t>
            </a:r>
            <a:r>
              <a:rPr lang="th-TH" altLang="en-US" sz="3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ของการดูแลผู้ป่วยโรคไข้เลือดออก</a:t>
            </a:r>
            <a:endParaRPr lang="en-US" altLang="en-US" sz="30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2" name="Text Box 17"/>
          <p:cNvSpPr txBox="1">
            <a:spLocks noChangeArrowheads="1"/>
          </p:cNvSpPr>
          <p:nvPr/>
        </p:nvSpPr>
        <p:spPr bwMode="auto">
          <a:xfrm>
            <a:off x="3580384" y="530917"/>
            <a:ext cx="2575792" cy="507999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ผู้ป่วยมีไข้สูงลอยเฉียบพลันมากกว่า  </a:t>
            </a:r>
            <a:r>
              <a:rPr kumimoji="0" lang="en-US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48  </a:t>
            </a:r>
            <a:r>
              <a:rPr kumimoji="0" lang="th-TH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ชม.</a:t>
            </a:r>
            <a:endParaRPr kumimoji="0" lang="en-US" altLang="th-TH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โดยยังหาสาเหตุไม่ได้</a:t>
            </a:r>
            <a:endParaRPr kumimoji="0" lang="th-TH" altLang="th-TH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cxnSp>
        <p:nvCxnSpPr>
          <p:cNvPr id="13" name="Straight Arrow Connector 19"/>
          <p:cNvCxnSpPr>
            <a:endCxn id="25" idx="0"/>
          </p:cNvCxnSpPr>
          <p:nvPr/>
        </p:nvCxnSpPr>
        <p:spPr>
          <a:xfrm>
            <a:off x="4492229" y="1038915"/>
            <a:ext cx="0" cy="18093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 Box 20"/>
          <p:cNvSpPr txBox="1">
            <a:spLocks noChangeArrowheads="1"/>
          </p:cNvSpPr>
          <p:nvPr/>
        </p:nvSpPr>
        <p:spPr bwMode="auto">
          <a:xfrm>
            <a:off x="2857500" y="1292974"/>
            <a:ext cx="1550194" cy="37147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TT</a:t>
            </a:r>
            <a:r>
              <a:rPr kumimoji="0" lang="th-TH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  </a:t>
            </a:r>
            <a:r>
              <a:rPr kumimoji="0" lang="th-TH" altLang="th-TH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negative</a:t>
            </a:r>
            <a:endParaRPr kumimoji="0" lang="th-TH" altLang="th-TH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7" name="Text Box 21"/>
          <p:cNvSpPr txBox="1">
            <a:spLocks noChangeArrowheads="1"/>
          </p:cNvSpPr>
          <p:nvPr/>
        </p:nvSpPr>
        <p:spPr bwMode="auto">
          <a:xfrm>
            <a:off x="4472680" y="1784914"/>
            <a:ext cx="1035424" cy="292334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TT</a:t>
            </a:r>
            <a:r>
              <a:rPr kumimoji="0" lang="th-TH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  </a:t>
            </a:r>
            <a:r>
              <a:rPr kumimoji="0" lang="th-TH" altLang="th-TH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positive</a:t>
            </a:r>
            <a:endParaRPr kumimoji="0" lang="th-TH" altLang="th-TH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rowallia New" panose="020B0604020202020204" pitchFamily="34" charset="-34"/>
              <a:ea typeface="Calibri" pitchFamily="34" charset="0"/>
              <a:cs typeface="Browallia New" panose="020B0604020202020204" pitchFamily="34" charset="-34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 (&gt;10 จุด/</a:t>
            </a:r>
            <a:r>
              <a:rPr kumimoji="0" lang="th-TH" altLang="th-TH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ตร</a:t>
            </a:r>
            <a:r>
              <a:rPr kumimoji="0" lang="th-TH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.นิ้ว)</a:t>
            </a:r>
            <a:endParaRPr kumimoji="0" lang="th-TH" altLang="th-TH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cxnSp>
        <p:nvCxnSpPr>
          <p:cNvPr id="17" name="Straight Arrow Connector 22"/>
          <p:cNvCxnSpPr/>
          <p:nvPr/>
        </p:nvCxnSpPr>
        <p:spPr>
          <a:xfrm>
            <a:off x="3005418" y="1543890"/>
            <a:ext cx="846502" cy="80071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23"/>
          <p:cNvCxnSpPr>
            <a:endCxn id="9" idx="0"/>
          </p:cNvCxnSpPr>
          <p:nvPr/>
        </p:nvCxnSpPr>
        <p:spPr>
          <a:xfrm>
            <a:off x="4492229" y="1865314"/>
            <a:ext cx="7763" cy="47928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 Box 24"/>
          <p:cNvSpPr txBox="1">
            <a:spLocks noChangeArrowheads="1"/>
          </p:cNvSpPr>
          <p:nvPr/>
        </p:nvSpPr>
        <p:spPr bwMode="auto">
          <a:xfrm>
            <a:off x="755576" y="1188666"/>
            <a:ext cx="2352194" cy="785951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-  หาสาเหตุของไข้ตามความเหมาะสม</a:t>
            </a:r>
            <a:endParaRPr kumimoji="0" lang="en-US" altLang="th-TH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-  F/U </a:t>
            </a:r>
            <a:r>
              <a:rPr kumimoji="0" lang="th-TH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จนคนไข้หายเป็นปกติ</a:t>
            </a:r>
            <a:endParaRPr kumimoji="0" lang="en-US" altLang="th-TH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-  </a:t>
            </a:r>
            <a:r>
              <a:rPr kumimoji="0" lang="th-TH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ถ้าไข้ไม่ลด นัดมา </a:t>
            </a:r>
            <a:r>
              <a:rPr kumimoji="0" lang="en-US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F</a:t>
            </a:r>
            <a:r>
              <a:rPr kumimoji="0" lang="th-TH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/</a:t>
            </a:r>
            <a:r>
              <a:rPr kumimoji="0" lang="en-US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U </a:t>
            </a:r>
            <a:r>
              <a:rPr kumimoji="0" lang="th-TH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ทุก </a:t>
            </a:r>
            <a:r>
              <a:rPr kumimoji="0" lang="en-US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1-2</a:t>
            </a:r>
            <a:r>
              <a:rPr kumimoji="0" lang="th-TH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 วัน</a:t>
            </a:r>
            <a:endParaRPr kumimoji="0" lang="th-TH" altLang="th-TH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cxnSp>
        <p:nvCxnSpPr>
          <p:cNvPr id="20" name="Straight Arrow Connector 26"/>
          <p:cNvCxnSpPr>
            <a:endCxn id="10" idx="0"/>
          </p:cNvCxnSpPr>
          <p:nvPr/>
        </p:nvCxnSpPr>
        <p:spPr>
          <a:xfrm>
            <a:off x="1999332" y="1974616"/>
            <a:ext cx="0" cy="205265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3851920" y="2344600"/>
            <a:ext cx="1296144" cy="508336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CBC</a:t>
            </a:r>
            <a:r>
              <a:rPr kumimoji="0" lang="th-TH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, </a:t>
            </a:r>
            <a:r>
              <a:rPr kumimoji="0" lang="en-US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Dengue</a:t>
            </a:r>
            <a:r>
              <a:rPr kumimoji="0" lang="en-US" altLang="th-TH" sz="1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  titer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alt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(</a:t>
            </a:r>
            <a:r>
              <a:rPr lang="en-US" alt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NS1Ag, IgM, IgG</a:t>
            </a:r>
            <a:r>
              <a:rPr lang="th-TH" alt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)</a:t>
            </a:r>
            <a:endParaRPr kumimoji="0" lang="th-TH" altLang="th-TH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cxnSp>
        <p:nvCxnSpPr>
          <p:cNvPr id="22" name="Straight Arrow Connector 28"/>
          <p:cNvCxnSpPr>
            <a:stCxn id="9" idx="2"/>
          </p:cNvCxnSpPr>
          <p:nvPr/>
        </p:nvCxnSpPr>
        <p:spPr>
          <a:xfrm>
            <a:off x="4499992" y="2852936"/>
            <a:ext cx="0" cy="324016"/>
          </a:xfrm>
          <a:prstGeom prst="straightConnector1">
            <a:avLst/>
          </a:prstGeom>
          <a:ln w="127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 Box 32"/>
          <p:cNvSpPr txBox="1">
            <a:spLocks noChangeArrowheads="1"/>
          </p:cNvSpPr>
          <p:nvPr/>
        </p:nvSpPr>
        <p:spPr bwMode="auto">
          <a:xfrm>
            <a:off x="1451516" y="2179881"/>
            <a:ext cx="1095632" cy="56393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- ทำ </a:t>
            </a:r>
            <a:r>
              <a:rPr kumimoji="0" lang="en-US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TT </a:t>
            </a:r>
            <a:r>
              <a:rPr kumimoji="0" lang="th-TH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ซ้ำ ถ้ายังสงสัย </a:t>
            </a:r>
            <a:r>
              <a:rPr kumimoji="0" lang="en-US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Dengue</a:t>
            </a:r>
            <a:endParaRPr kumimoji="0" lang="en-US" altLang="th-TH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1" name="Text Box 33"/>
          <p:cNvSpPr txBox="1">
            <a:spLocks noChangeArrowheads="1"/>
          </p:cNvSpPr>
          <p:nvPr/>
        </p:nvSpPr>
        <p:spPr bwMode="auto">
          <a:xfrm>
            <a:off x="2534771" y="3447813"/>
            <a:ext cx="1483336" cy="989299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ถ้าไม่แน่ชัดว่าเป็น </a:t>
            </a:r>
            <a:r>
              <a:rPr kumimoji="0" lang="en-US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DF </a:t>
            </a:r>
            <a:r>
              <a:rPr kumimoji="0" lang="th-TH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หรือ </a:t>
            </a:r>
            <a:r>
              <a:rPr kumimoji="0" lang="en-US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DHF</a:t>
            </a:r>
            <a:endParaRPr kumimoji="0" lang="en-US" altLang="th-TH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ให้นัดมา </a:t>
            </a:r>
            <a:r>
              <a:rPr kumimoji="0" lang="en-US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F</a:t>
            </a:r>
            <a:r>
              <a:rPr kumimoji="0" lang="th-TH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/</a:t>
            </a:r>
            <a:r>
              <a:rPr kumimoji="0" lang="en-US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U </a:t>
            </a:r>
            <a:r>
              <a:rPr kumimoji="0" lang="th-TH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ทุก </a:t>
            </a:r>
            <a:r>
              <a:rPr kumimoji="0" lang="en-US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1-2</a:t>
            </a:r>
            <a:r>
              <a:rPr kumimoji="0" lang="th-TH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 วัน แล้วแต่อาการ (ในระยะไข้)</a:t>
            </a:r>
            <a:endParaRPr kumimoji="0" lang="th-TH" altLang="th-TH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4" name="Text Box 34"/>
          <p:cNvSpPr txBox="1">
            <a:spLocks noChangeArrowheads="1"/>
          </p:cNvSpPr>
          <p:nvPr/>
        </p:nvSpPr>
        <p:spPr bwMode="auto">
          <a:xfrm>
            <a:off x="4539413" y="3450534"/>
            <a:ext cx="1919288" cy="1778666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Dx</a:t>
            </a:r>
            <a:r>
              <a:rPr kumimoji="0" lang="th-TH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 :</a:t>
            </a:r>
            <a:r>
              <a:rPr kumimoji="0" lang="th-TH" altLang="th-TH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DF</a:t>
            </a:r>
            <a:r>
              <a:rPr kumimoji="0" lang="th-TH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, </a:t>
            </a:r>
            <a:r>
              <a:rPr kumimoji="0" lang="th-TH" altLang="th-TH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DHF</a:t>
            </a:r>
            <a:r>
              <a:rPr kumimoji="0" lang="th-TH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 (ดูหมายเหตุ </a:t>
            </a:r>
            <a:r>
              <a:rPr kumimoji="0" lang="en-US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1</a:t>
            </a:r>
            <a:r>
              <a:rPr kumimoji="0" lang="th-TH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)</a:t>
            </a:r>
            <a:endParaRPr kumimoji="0" lang="en-US" altLang="th-TH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- </a:t>
            </a:r>
            <a:r>
              <a:rPr kumimoji="0" lang="th-TH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ให้รักษาที่บ้าน ถ้าอาการไม่หนัก และมาตรวจซ้ำง่าย โดยแนะนำอาการที่ต้องมาพบแพทย์ก่อนนัด  หาก </a:t>
            </a:r>
            <a:r>
              <a:rPr lang="en-US" altLang="th-TH" sz="1400" dirty="0"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DF</a:t>
            </a:r>
            <a:r>
              <a:rPr kumimoji="0" lang="en-US" altLang="th-TH" sz="1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 </a:t>
            </a:r>
            <a:r>
              <a:rPr kumimoji="0" lang="th-TH" altLang="th-TH" sz="1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ธรรมดา</a:t>
            </a:r>
            <a:r>
              <a:rPr kumimoji="0" lang="en-US" altLang="th-TH" sz="1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 Serial CBC OD </a:t>
            </a:r>
            <a:r>
              <a:rPr kumimoji="0" lang="th-TH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(หมายเหตุ </a:t>
            </a:r>
            <a:r>
              <a:rPr kumimoji="0" lang="en-US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2</a:t>
            </a:r>
            <a:r>
              <a:rPr kumimoji="0" lang="th-TH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)</a:t>
            </a:r>
            <a:endParaRPr kumimoji="0" lang="en-US" altLang="th-TH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- Admit </a:t>
            </a:r>
            <a:r>
              <a:rPr kumimoji="0" lang="th-TH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เมื่อมี </a:t>
            </a:r>
            <a:r>
              <a:rPr kumimoji="0" lang="en-US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indication </a:t>
            </a:r>
            <a:r>
              <a:rPr kumimoji="0" lang="th-TH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(หมายเหตุ </a:t>
            </a:r>
            <a:r>
              <a:rPr kumimoji="0" lang="en-US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3</a:t>
            </a:r>
            <a:r>
              <a:rPr kumimoji="0" lang="th-TH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)</a:t>
            </a:r>
            <a:endParaRPr kumimoji="0" lang="en-US" altLang="th-TH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0" y="-33010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195590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altLang="th-TH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5" name="แผนผังลําดับงาน: การตัดสินใจ 24"/>
          <p:cNvSpPr/>
          <p:nvPr/>
        </p:nvSpPr>
        <p:spPr>
          <a:xfrm>
            <a:off x="3970734" y="1219855"/>
            <a:ext cx="1042988" cy="645459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th-TH" altLang="th-TH" sz="1050" dirty="0">
                <a:solidFill>
                  <a:schemeClr val="tx1"/>
                </a:solidFill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ทำ  </a:t>
            </a:r>
            <a:r>
              <a:rPr lang="en-US" altLang="th-TH" sz="1050" dirty="0">
                <a:solidFill>
                  <a:schemeClr val="tx1"/>
                </a:solidFill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Tourniquet  test</a:t>
            </a:r>
            <a:endParaRPr lang="en-US" altLang="th-TH" sz="1050" dirty="0">
              <a:solidFill>
                <a:schemeClr val="tx1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cxnSp>
        <p:nvCxnSpPr>
          <p:cNvPr id="34" name="Straight Arrow Connector 23"/>
          <p:cNvCxnSpPr/>
          <p:nvPr/>
        </p:nvCxnSpPr>
        <p:spPr>
          <a:xfrm flipH="1">
            <a:off x="3107770" y="1542583"/>
            <a:ext cx="862965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ตัวเชื่อมต่อหักมุม 50"/>
          <p:cNvCxnSpPr/>
          <p:nvPr/>
        </p:nvCxnSpPr>
        <p:spPr>
          <a:xfrm rot="16200000" flipH="1">
            <a:off x="4428774" y="2356153"/>
            <a:ext cx="2721" cy="2142972"/>
          </a:xfrm>
          <a:prstGeom prst="bentConnector3">
            <a:avLst>
              <a:gd name="adj1" fmla="val -8401323"/>
            </a:avLst>
          </a:prstGeom>
          <a:ln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6458700" y="515464"/>
            <a:ext cx="2591170" cy="6078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1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หมายเหตุ</a:t>
            </a:r>
            <a:endParaRPr lang="en-US" sz="11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lvl="0"/>
            <a:r>
              <a:rPr lang="th-TH" sz="1050" u="sng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การวินิจฉัย</a:t>
            </a:r>
            <a:r>
              <a:rPr lang="en-US" sz="1050" u="sng" dirty="0">
                <a:latin typeface="Browallia New" panose="020B0604020202020204" pitchFamily="34" charset="-34"/>
                <a:cs typeface="Browallia New" panose="020B0604020202020204" pitchFamily="34" charset="-34"/>
              </a:rPr>
              <a:t>(1)</a:t>
            </a:r>
            <a:endParaRPr lang="en-US" sz="105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lvl="1"/>
            <a:r>
              <a:rPr lang="en-US" sz="105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DF  </a:t>
            </a:r>
            <a:r>
              <a:rPr lang="th-TH" sz="105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ต้องเข้าเกณฑ์ทุกข้อต่อไปนี้</a:t>
            </a:r>
            <a:endParaRPr lang="en-US" sz="1050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r>
              <a:rPr lang="th-TH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ไข้  ร่วมกับปวดเมื่อยตามตัว  หรือปวดกระดูก</a:t>
            </a:r>
            <a:endParaRPr lang="en-US" sz="105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r>
              <a:rPr lang="en-US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TT  positive  </a:t>
            </a:r>
            <a:r>
              <a:rPr lang="th-TH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หรือมีเลือดออก</a:t>
            </a:r>
            <a:endParaRPr lang="en-US" sz="105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r>
              <a:rPr lang="en-US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Platelet  ≤  100,000/cu.mm,  </a:t>
            </a:r>
            <a:r>
              <a:rPr lang="th-TH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หรือ  </a:t>
            </a:r>
            <a:r>
              <a:rPr lang="en-US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WBC  &lt;  5,000/cu.mm</a:t>
            </a:r>
          </a:p>
          <a:p>
            <a:r>
              <a:rPr lang="th-TH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ไม่มีหลักฐานการรั่วของพลาสมา</a:t>
            </a:r>
            <a:endParaRPr lang="en-US" sz="105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lvl="1"/>
            <a:r>
              <a:rPr lang="en-US" sz="105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DHF  </a:t>
            </a:r>
            <a:r>
              <a:rPr lang="th-TH" sz="105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ต้องเข้าเกณฑ์ทุกข้อต่อไปนี้</a:t>
            </a:r>
            <a:endParaRPr lang="en-US" sz="1050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r>
              <a:rPr lang="th-TH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ไข้</a:t>
            </a:r>
            <a:endParaRPr lang="en-US" sz="105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r>
              <a:rPr lang="en-US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TT  positive  </a:t>
            </a:r>
            <a:r>
              <a:rPr lang="th-TH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หรือมีเลือดออก (อาจมีตับโต  อาจมี  </a:t>
            </a:r>
            <a:r>
              <a:rPr lang="en-US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shock)</a:t>
            </a:r>
          </a:p>
          <a:p>
            <a:r>
              <a:rPr lang="en-US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Platelet  ≤  100,000/cu.mm</a:t>
            </a:r>
          </a:p>
          <a:p>
            <a:r>
              <a:rPr lang="en-US" sz="1050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Hct</a:t>
            </a:r>
            <a:r>
              <a:rPr lang="en-US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  </a:t>
            </a:r>
            <a:r>
              <a:rPr lang="th-TH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เพิ่มขึ้นจากเดิม  </a:t>
            </a:r>
            <a:r>
              <a:rPr lang="en-US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&gt;  20%  </a:t>
            </a:r>
            <a:r>
              <a:rPr lang="th-TH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หรือมีหลักฐานการรั่วของ  </a:t>
            </a:r>
            <a:r>
              <a:rPr lang="en-US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Plasma  </a:t>
            </a:r>
            <a:r>
              <a:rPr lang="th-TH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เช่น  </a:t>
            </a:r>
            <a:r>
              <a:rPr lang="en-US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Pleural  effusion,  Ascites,  hypoalbuminemia</a:t>
            </a:r>
          </a:p>
          <a:p>
            <a:pPr lvl="0"/>
            <a:r>
              <a:rPr lang="th-TH" sz="1050" b="1" u="sng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อาการที่ต้องมาพบแพทย์ก่อนนัดทันที</a:t>
            </a:r>
            <a:r>
              <a:rPr lang="th-TH" sz="105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en-US" sz="105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(2)</a:t>
            </a:r>
            <a:r>
              <a:rPr lang="th-TH" sz="105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</a:p>
          <a:p>
            <a:pPr lvl="0"/>
            <a:r>
              <a:rPr lang="th-TH" sz="105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                    </a:t>
            </a:r>
            <a:r>
              <a:rPr lang="th-TH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แม้จะเป็นเวลากลางคืน</a:t>
            </a:r>
            <a:endParaRPr lang="en-US" sz="105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lvl="1"/>
            <a:r>
              <a:rPr lang="th-TH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มีอาการเลวลงเมื่อไข้ลง</a:t>
            </a:r>
            <a:endParaRPr lang="en-US" sz="105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lvl="1"/>
            <a:r>
              <a:rPr lang="th-TH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มีเลือดออก</a:t>
            </a:r>
            <a:endParaRPr lang="en-US" sz="105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lvl="1"/>
            <a:r>
              <a:rPr lang="th-TH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ซึม  คลื่นไส้  อาเจียน  ปวดท้อง  หรือกระหายน้ำ</a:t>
            </a:r>
            <a:endParaRPr lang="en-US" sz="105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lvl="1"/>
            <a:r>
              <a:rPr lang="th-TH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เอะอะโวยวาย  กระสับกระส่าย  ตัวเย็นผิดปกติ  เหงื่อออก  เด็กเล็กมีตัวลาย</a:t>
            </a:r>
            <a:endParaRPr lang="en-US" sz="105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lvl="1"/>
            <a:r>
              <a:rPr lang="th-TH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ปัสสาวะออกน้อยผิดปกติ</a:t>
            </a:r>
            <a:endParaRPr lang="en-US" sz="105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lvl="0"/>
            <a:r>
              <a:rPr lang="en-US" sz="1050" b="1" u="sng" dirty="0">
                <a:latin typeface="Browallia New" panose="020B0604020202020204" pitchFamily="34" charset="-34"/>
                <a:cs typeface="Browallia New" panose="020B0604020202020204" pitchFamily="34" charset="-34"/>
              </a:rPr>
              <a:t>Indication  </a:t>
            </a:r>
            <a:r>
              <a:rPr lang="th-TH" sz="1050" b="1" u="sng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ในการ  </a:t>
            </a:r>
            <a:r>
              <a:rPr lang="en-US" sz="1050" b="1" u="sng" dirty="0">
                <a:latin typeface="Browallia New" panose="020B0604020202020204" pitchFamily="34" charset="-34"/>
                <a:cs typeface="Browallia New" panose="020B0604020202020204" pitchFamily="34" charset="-34"/>
              </a:rPr>
              <a:t>Admit(3)</a:t>
            </a:r>
            <a:endParaRPr lang="en-US" sz="1050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lvl="1"/>
            <a:r>
              <a:rPr lang="th-TH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อ่อนเพลียมาก</a:t>
            </a:r>
            <a:endParaRPr lang="en-US" sz="105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lvl="1"/>
            <a:r>
              <a:rPr lang="th-TH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มีเลือดออก</a:t>
            </a:r>
            <a:br>
              <a:rPr lang="en-US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en-US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Platelet  ≤  100,000  </a:t>
            </a:r>
            <a:r>
              <a:rPr lang="th-TH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และ</a:t>
            </a:r>
            <a:r>
              <a:rPr lang="en-US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/</a:t>
            </a:r>
            <a:r>
              <a:rPr lang="th-TH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หรือ  </a:t>
            </a:r>
            <a:r>
              <a:rPr lang="en-US" sz="1050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Hct</a:t>
            </a:r>
            <a:r>
              <a:rPr lang="en-US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  </a:t>
            </a:r>
            <a:r>
              <a:rPr lang="th-TH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เพิ่มจากเดิม  </a:t>
            </a:r>
            <a:r>
              <a:rPr lang="en-US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10 – 20%</a:t>
            </a:r>
          </a:p>
          <a:p>
            <a:pPr lvl="1"/>
            <a:r>
              <a:rPr lang="th-TH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ไข้ลด  แต่อาการไม่ดีขึ้น</a:t>
            </a:r>
            <a:r>
              <a:rPr lang="en-US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/</a:t>
            </a:r>
            <a:r>
              <a:rPr lang="th-TH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แย่ลง</a:t>
            </a:r>
            <a:endParaRPr lang="en-US" sz="105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lvl="1"/>
            <a:r>
              <a:rPr lang="th-TH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อาเจียนมาก</a:t>
            </a:r>
            <a:r>
              <a:rPr lang="en-US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/</a:t>
            </a:r>
            <a:r>
              <a:rPr lang="th-TH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ปวดท้องมาก</a:t>
            </a:r>
            <a:endParaRPr lang="en-US" sz="105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lvl="1"/>
            <a:r>
              <a:rPr lang="en-US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Impending shock/shock</a:t>
            </a:r>
          </a:p>
          <a:p>
            <a:pPr lvl="1"/>
            <a:r>
              <a:rPr lang="en-US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Capillary refill &gt; 2 </a:t>
            </a:r>
            <a:r>
              <a:rPr lang="th-TH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วินาที</a:t>
            </a:r>
            <a:endParaRPr lang="en-US" sz="105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lvl="1"/>
            <a:r>
              <a:rPr lang="en-US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Pulse pressure  ≤  20  mmHg  </a:t>
            </a:r>
            <a:r>
              <a:rPr lang="th-TH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หรือ  </a:t>
            </a:r>
            <a:r>
              <a:rPr lang="en-US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Hypotension</a:t>
            </a:r>
          </a:p>
          <a:p>
            <a:pPr lvl="1"/>
            <a:r>
              <a:rPr lang="th-TH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ปัสสาวะออกน้อย หรือไม่ปัสสาวะนาน </a:t>
            </a:r>
            <a:r>
              <a:rPr lang="en-US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6  </a:t>
            </a:r>
            <a:r>
              <a:rPr lang="th-TH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ชม. ขึ้นไป</a:t>
            </a:r>
          </a:p>
          <a:p>
            <a:pPr lvl="1"/>
            <a:r>
              <a:rPr lang="en-US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liver</a:t>
            </a:r>
            <a:r>
              <a:rPr lang="th-TH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altLang="th-TH" sz="1050" dirty="0"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&gt;</a:t>
            </a:r>
            <a:r>
              <a:rPr lang="en-US" altLang="th-TH" sz="1050" dirty="0"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 2 cm</a:t>
            </a:r>
          </a:p>
          <a:p>
            <a:pPr lvl="1"/>
            <a:r>
              <a:rPr lang="th-TH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สตรีตั้งครรภ์</a:t>
            </a:r>
          </a:p>
          <a:p>
            <a:pPr lvl="1"/>
            <a:r>
              <a:rPr lang="th-TH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ผู้ป่วยอ้วนมาก</a:t>
            </a:r>
          </a:p>
          <a:p>
            <a:pPr lvl="1"/>
            <a:r>
              <a:rPr lang="th-TH" sz="105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ผู้ป่วยที่ไม่สามารถติดตามแบบผู้ป่วยนอกได้</a:t>
            </a:r>
            <a:endParaRPr lang="en-US" sz="105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631954" y="229022"/>
            <a:ext cx="1451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400" dirty="0">
                <a:cs typeface="+mj-cs"/>
              </a:rPr>
              <a:t>รพ.โป่งน้ำร้อน พ.ค.67</a:t>
            </a:r>
          </a:p>
        </p:txBody>
      </p:sp>
      <p:sp>
        <p:nvSpPr>
          <p:cNvPr id="26" name="กล่องข้อความ 2"/>
          <p:cNvSpPr txBox="1">
            <a:spLocks noChangeArrowheads="1"/>
          </p:cNvSpPr>
          <p:nvPr/>
        </p:nvSpPr>
        <p:spPr bwMode="auto">
          <a:xfrm>
            <a:off x="8277191" y="6379738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2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1694954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DA11D92B-4166-4794-8913-6D3E657329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8301" y="15391"/>
            <a:ext cx="6016712" cy="5001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en-US" altLang="en-US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Process</a:t>
            </a:r>
            <a:r>
              <a:rPr lang="en-US" altLang="en-US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 </a:t>
            </a:r>
            <a:r>
              <a:rPr lang="en-US" altLang="en-US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Flowchart </a:t>
            </a:r>
            <a:r>
              <a:rPr lang="th-TH" altLang="en-US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ของการดูแลผู้ป่วยโรคไข้เลือดออก</a:t>
            </a:r>
            <a:endParaRPr lang="en-US" altLang="en-US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3293270" y="1084729"/>
            <a:ext cx="1533525" cy="371737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5%D/</a:t>
            </a:r>
            <a:r>
              <a:rPr kumimoji="0" lang="th-TH" altLang="th-TH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NSS</a:t>
            </a:r>
            <a:r>
              <a:rPr kumimoji="0" lang="th-TH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 1.5 </a:t>
            </a:r>
            <a:r>
              <a:rPr kumimoji="0" lang="th-TH" altLang="th-TH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ml</a:t>
            </a:r>
            <a:r>
              <a:rPr kumimoji="0" lang="th-TH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/</a:t>
            </a:r>
            <a:r>
              <a:rPr kumimoji="0" lang="th-TH" altLang="th-TH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kg</a:t>
            </a:r>
            <a:r>
              <a:rPr kumimoji="0" lang="th-TH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/</a:t>
            </a:r>
            <a:r>
              <a:rPr kumimoji="0" lang="th-TH" altLang="th-TH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hr</a:t>
            </a:r>
            <a:endParaRPr kumimoji="0" lang="th-TH" altLang="th-TH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506266" y="1636806"/>
            <a:ext cx="3119439" cy="4064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วัด </a:t>
            </a:r>
            <a:r>
              <a:rPr kumimoji="0" lang="en-US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vital sign </a:t>
            </a:r>
            <a:r>
              <a:rPr kumimoji="0" lang="th-TH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ทุก </a:t>
            </a:r>
            <a:r>
              <a:rPr kumimoji="0" lang="en-US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2 – 4</a:t>
            </a:r>
            <a:r>
              <a:rPr kumimoji="0" lang="th-TH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 ชม. และ เจาะ </a:t>
            </a:r>
            <a:r>
              <a:rPr kumimoji="0" lang="en-US" altLang="th-TH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Hct</a:t>
            </a:r>
            <a:r>
              <a:rPr kumimoji="0" lang="th-TH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. ทุก </a:t>
            </a:r>
            <a:r>
              <a:rPr kumimoji="0" lang="en-US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4 – 6</a:t>
            </a:r>
            <a:r>
              <a:rPr kumimoji="0" lang="th-TH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 ชม.</a:t>
            </a:r>
            <a:endParaRPr kumimoji="0" lang="th-TH" altLang="th-TH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568265" y="2554381"/>
            <a:ext cx="802481" cy="4064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อาการดีขึ้น</a:t>
            </a:r>
            <a:endParaRPr kumimoji="0" lang="th-TH" altLang="th-TH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112420" y="2554381"/>
            <a:ext cx="809625" cy="4064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อาการไม่ดี</a:t>
            </a:r>
            <a:endParaRPr kumimoji="0" lang="th-TH" altLang="th-TH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107782" y="2543269"/>
            <a:ext cx="1336426" cy="575310"/>
          </a:xfrm>
          <a:prstGeom prst="ellipse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Shock พิจารณา </a:t>
            </a:r>
            <a:r>
              <a:rPr kumimoji="0" lang="en-US" altLang="th-TH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refer</a:t>
            </a:r>
            <a:endParaRPr kumimoji="0" lang="en-US" altLang="th-TH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293020" y="3270344"/>
            <a:ext cx="969169" cy="963612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Hct ลดลง</a:t>
            </a:r>
            <a:endParaRPr kumimoji="0" lang="en-US" altLang="th-TH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th-TH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Stable V/S</a:t>
            </a:r>
            <a:endParaRPr kumimoji="0" lang="en-US" altLang="th-TH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ปัสสาวะมากขึ้น</a:t>
            </a:r>
            <a:endParaRPr kumimoji="0" lang="th-TH" altLang="th-TH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275410" y="3292569"/>
            <a:ext cx="2686051" cy="4064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Hct</a:t>
            </a:r>
            <a:r>
              <a:rPr kumimoji="0" lang="th-TH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 เพิ่มขึ้น ชีพจรเร็วขึ้น ปัสสาวะเข้มข้นมากขึ้น</a:t>
            </a:r>
            <a:endParaRPr kumimoji="0" lang="th-TH" altLang="th-TH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4411267" y="4043456"/>
            <a:ext cx="1550194" cy="4064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เพิ่ม </a:t>
            </a:r>
            <a:r>
              <a:rPr kumimoji="0" lang="en-US" altLang="th-TH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rate </a:t>
            </a:r>
            <a:r>
              <a:rPr kumimoji="0" lang="th-TH" altLang="th-TH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เป็น </a:t>
            </a:r>
            <a:r>
              <a:rPr kumimoji="0" lang="en-US" altLang="th-TH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3ml</a:t>
            </a:r>
            <a:r>
              <a:rPr kumimoji="0" lang="th-TH" altLang="th-TH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/</a:t>
            </a:r>
            <a:r>
              <a:rPr kumimoji="0" lang="en-US" altLang="th-TH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kg</a:t>
            </a:r>
            <a:r>
              <a:rPr kumimoji="0" lang="th-TH" altLang="th-TH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/</a:t>
            </a:r>
            <a:r>
              <a:rPr kumimoji="0" lang="en-US" altLang="th-TH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hr</a:t>
            </a:r>
            <a:endParaRPr kumimoji="0" lang="en-US" altLang="th-TH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3025379" y="4045044"/>
            <a:ext cx="802482" cy="4064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อาการดีขึ้น</a:t>
            </a:r>
            <a:endParaRPr kumimoji="0" lang="th-TH" altLang="th-TH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921795" y="4791169"/>
            <a:ext cx="1550194" cy="4064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ลด </a:t>
            </a:r>
            <a:r>
              <a:rPr kumimoji="0" lang="en-US" altLang="th-TH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rate </a:t>
            </a:r>
            <a:r>
              <a:rPr kumimoji="0" lang="th-TH" altLang="th-TH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เป็น </a:t>
            </a:r>
            <a:r>
              <a:rPr kumimoji="0" lang="en-US" altLang="th-TH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1.5 ml</a:t>
            </a:r>
            <a:r>
              <a:rPr kumimoji="0" lang="th-TH" altLang="th-TH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/</a:t>
            </a:r>
            <a:r>
              <a:rPr kumimoji="0" lang="en-US" altLang="th-TH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kg</a:t>
            </a:r>
            <a:r>
              <a:rPr kumimoji="0" lang="th-TH" altLang="th-TH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/</a:t>
            </a:r>
            <a:r>
              <a:rPr kumimoji="0" lang="en-US" altLang="th-TH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hr</a:t>
            </a:r>
            <a:endParaRPr kumimoji="0" lang="en-US" altLang="th-TH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4823224" y="4799106"/>
            <a:ext cx="802481" cy="4064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ยังไม่ดีขึ้น</a:t>
            </a:r>
            <a:endParaRPr kumimoji="0" lang="th-TH" altLang="th-TH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594384" y="5373216"/>
            <a:ext cx="1268534" cy="509582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เพิ่ม </a:t>
            </a:r>
            <a:r>
              <a:rPr kumimoji="0" lang="en-US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rate </a:t>
            </a:r>
            <a:r>
              <a:rPr kumimoji="0" lang="th-TH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เป็น </a:t>
            </a:r>
            <a:r>
              <a:rPr kumimoji="0" lang="en-US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5,7 ml</a:t>
            </a:r>
            <a:r>
              <a:rPr kumimoji="0" lang="th-TH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/</a:t>
            </a:r>
            <a:r>
              <a:rPr kumimoji="0" lang="en-US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kg</a:t>
            </a:r>
            <a:r>
              <a:rPr kumimoji="0" lang="th-TH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/</a:t>
            </a:r>
            <a:r>
              <a:rPr kumimoji="0" lang="en-US" altLang="th-TH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hr</a:t>
            </a:r>
            <a:r>
              <a:rPr kumimoji="0" lang="en-US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 </a:t>
            </a:r>
            <a:endParaRPr kumimoji="0" lang="en-US" altLang="th-TH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4666657" y="6060225"/>
            <a:ext cx="1247740" cy="604288"/>
          </a:xfrm>
          <a:prstGeom prst="ellipse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พิจารณา </a:t>
            </a:r>
            <a:r>
              <a:rPr kumimoji="0" lang="en-US" altLang="th-TH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refer</a:t>
            </a:r>
            <a:endParaRPr kumimoji="0" lang="en-US" altLang="th-TH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1065610" y="4572094"/>
            <a:ext cx="1440656" cy="723412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ลด </a:t>
            </a:r>
            <a:r>
              <a:rPr kumimoji="0" lang="en-US" altLang="th-TH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rate IV </a:t>
            </a:r>
            <a:r>
              <a:rPr kumimoji="0" lang="th-TH" altLang="th-TH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ลงอีก</a:t>
            </a:r>
            <a:endParaRPr kumimoji="0" lang="en-US" altLang="th-TH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จน </a:t>
            </a:r>
            <a:r>
              <a:rPr kumimoji="0" lang="en-US" altLang="th-TH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off IV fluid </a:t>
            </a:r>
            <a:r>
              <a:rPr kumimoji="0" lang="th-TH" altLang="th-TH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ได้</a:t>
            </a:r>
            <a:endParaRPr kumimoji="0" lang="en-US" altLang="th-TH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altLang="th-TH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ภายใน </a:t>
            </a:r>
            <a:r>
              <a:rPr kumimoji="0" lang="en-US" altLang="th-TH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24-48</a:t>
            </a:r>
            <a:r>
              <a:rPr kumimoji="0" lang="th-TH" altLang="th-TH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Browallia New" panose="020B0604020202020204" pitchFamily="34" charset="-34"/>
                <a:ea typeface="Calibri" pitchFamily="34" charset="0"/>
                <a:cs typeface="Browallia New" panose="020B0604020202020204" pitchFamily="34" charset="-34"/>
              </a:rPr>
              <a:t> ชม.</a:t>
            </a:r>
            <a:endParaRPr kumimoji="0" lang="th-TH" altLang="th-TH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cxnSp>
        <p:nvCxnSpPr>
          <p:cNvPr id="17" name="Straight Arrow Connector 38"/>
          <p:cNvCxnSpPr/>
          <p:nvPr/>
        </p:nvCxnSpPr>
        <p:spPr>
          <a:xfrm>
            <a:off x="4057651" y="1448926"/>
            <a:ext cx="0" cy="18000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39"/>
          <p:cNvCxnSpPr/>
          <p:nvPr/>
        </p:nvCxnSpPr>
        <p:spPr>
          <a:xfrm flipH="1">
            <a:off x="2086452" y="2069876"/>
            <a:ext cx="835343" cy="484505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40"/>
          <p:cNvCxnSpPr/>
          <p:nvPr/>
        </p:nvCxnSpPr>
        <p:spPr>
          <a:xfrm>
            <a:off x="4432935" y="2042590"/>
            <a:ext cx="161449" cy="51435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42"/>
          <p:cNvCxnSpPr/>
          <p:nvPr/>
        </p:nvCxnSpPr>
        <p:spPr>
          <a:xfrm>
            <a:off x="4924426" y="2757581"/>
            <a:ext cx="183356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43"/>
          <p:cNvCxnSpPr/>
          <p:nvPr/>
        </p:nvCxnSpPr>
        <p:spPr>
          <a:xfrm>
            <a:off x="5236966" y="4449856"/>
            <a:ext cx="2381" cy="33782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44"/>
          <p:cNvCxnSpPr/>
          <p:nvPr/>
        </p:nvCxnSpPr>
        <p:spPr>
          <a:xfrm>
            <a:off x="1839222" y="2949669"/>
            <a:ext cx="0" cy="33782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45"/>
          <p:cNvCxnSpPr/>
          <p:nvPr/>
        </p:nvCxnSpPr>
        <p:spPr>
          <a:xfrm>
            <a:off x="1836841" y="4252652"/>
            <a:ext cx="0" cy="33782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47"/>
          <p:cNvCxnSpPr/>
          <p:nvPr/>
        </p:nvCxnSpPr>
        <p:spPr>
          <a:xfrm flipH="1">
            <a:off x="2506266" y="5013176"/>
            <a:ext cx="415530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48"/>
          <p:cNvCxnSpPr/>
          <p:nvPr/>
        </p:nvCxnSpPr>
        <p:spPr>
          <a:xfrm>
            <a:off x="5183982" y="3696392"/>
            <a:ext cx="0" cy="33782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50"/>
          <p:cNvCxnSpPr/>
          <p:nvPr/>
        </p:nvCxnSpPr>
        <p:spPr>
          <a:xfrm>
            <a:off x="4517232" y="2949669"/>
            <a:ext cx="0" cy="33782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53"/>
          <p:cNvCxnSpPr>
            <a:endCxn id="10" idx="3"/>
          </p:cNvCxnSpPr>
          <p:nvPr/>
        </p:nvCxnSpPr>
        <p:spPr>
          <a:xfrm flipH="1">
            <a:off x="3827861" y="4233957"/>
            <a:ext cx="583406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Rectangle 29"/>
          <p:cNvSpPr>
            <a:spLocks noChangeArrowheads="1"/>
          </p:cNvSpPr>
          <p:nvPr/>
        </p:nvSpPr>
        <p:spPr bwMode="auto">
          <a:xfrm>
            <a:off x="0" y="-33010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sp>
        <p:nvSpPr>
          <p:cNvPr id="32" name="Rectangle 44"/>
          <p:cNvSpPr>
            <a:spLocks noChangeArrowheads="1"/>
          </p:cNvSpPr>
          <p:nvPr/>
        </p:nvSpPr>
        <p:spPr bwMode="auto">
          <a:xfrm>
            <a:off x="0" y="195590"/>
            <a:ext cx="1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altLang="th-TH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39" name="Text Box 1"/>
          <p:cNvSpPr txBox="1">
            <a:spLocks noChangeArrowheads="1"/>
          </p:cNvSpPr>
          <p:nvPr/>
        </p:nvSpPr>
        <p:spPr bwMode="auto">
          <a:xfrm>
            <a:off x="3356135" y="465417"/>
            <a:ext cx="1238249" cy="406400"/>
          </a:xfrm>
          <a:prstGeom prst="ellipse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Admit </a:t>
            </a:r>
            <a:endParaRPr kumimoji="0" lang="th-TH" altLang="th-TH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cxnSp>
        <p:nvCxnSpPr>
          <p:cNvPr id="42" name="Straight Arrow Connector 38"/>
          <p:cNvCxnSpPr>
            <a:endCxn id="2" idx="0"/>
          </p:cNvCxnSpPr>
          <p:nvPr/>
        </p:nvCxnSpPr>
        <p:spPr>
          <a:xfrm>
            <a:off x="3975260" y="871818"/>
            <a:ext cx="0" cy="21291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8"/>
          <p:cNvCxnSpPr/>
          <p:nvPr/>
        </p:nvCxnSpPr>
        <p:spPr>
          <a:xfrm>
            <a:off x="5266732" y="5882798"/>
            <a:ext cx="0" cy="18000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8"/>
          <p:cNvCxnSpPr/>
          <p:nvPr/>
        </p:nvCxnSpPr>
        <p:spPr>
          <a:xfrm>
            <a:off x="5228651" y="5205506"/>
            <a:ext cx="0" cy="18000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524328" y="264151"/>
            <a:ext cx="1451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400" dirty="0">
                <a:cs typeface="+mj-cs"/>
              </a:rPr>
              <a:t>รพ.โป่งน้ำร้อน พ.ค.67</a:t>
            </a:r>
          </a:p>
        </p:txBody>
      </p:sp>
      <p:sp>
        <p:nvSpPr>
          <p:cNvPr id="35" name="กล่องข้อความ 2"/>
          <p:cNvSpPr txBox="1">
            <a:spLocks noChangeArrowheads="1"/>
          </p:cNvSpPr>
          <p:nvPr/>
        </p:nvSpPr>
        <p:spPr bwMode="auto">
          <a:xfrm>
            <a:off x="8246565" y="6239023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3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cxnSp>
        <p:nvCxnSpPr>
          <p:cNvPr id="36" name="Straight Arrow Connector 43"/>
          <p:cNvCxnSpPr/>
          <p:nvPr/>
        </p:nvCxnSpPr>
        <p:spPr>
          <a:xfrm>
            <a:off x="3426620" y="4462665"/>
            <a:ext cx="2381" cy="33782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 Box 15"/>
          <p:cNvSpPr txBox="1">
            <a:spLocks noChangeArrowheads="1"/>
          </p:cNvSpPr>
          <p:nvPr/>
        </p:nvSpPr>
        <p:spPr bwMode="auto">
          <a:xfrm>
            <a:off x="1331640" y="5526757"/>
            <a:ext cx="932718" cy="479571"/>
          </a:xfrm>
          <a:prstGeom prst="ellipse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D/C</a:t>
            </a:r>
            <a:endParaRPr kumimoji="0" lang="en-US" altLang="th-TH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cxnSp>
        <p:nvCxnSpPr>
          <p:cNvPr id="41" name="Straight Arrow Connector 38"/>
          <p:cNvCxnSpPr/>
          <p:nvPr/>
        </p:nvCxnSpPr>
        <p:spPr>
          <a:xfrm>
            <a:off x="1839222" y="5346757"/>
            <a:ext cx="0" cy="18000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3"/>
          <p:cNvCxnSpPr>
            <a:endCxn id="37" idx="6"/>
          </p:cNvCxnSpPr>
          <p:nvPr/>
        </p:nvCxnSpPr>
        <p:spPr>
          <a:xfrm flipH="1">
            <a:off x="2264358" y="5205506"/>
            <a:ext cx="1143214" cy="561037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5917057" y="661424"/>
            <a:ext cx="3119439" cy="1759463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th-TH" sz="1400" b="1" u="sng" dirty="0">
                <a:latin typeface="Browallia New" panose="020B0604020202020204" pitchFamily="34" charset="-34"/>
                <a:cs typeface="Browallia New" panose="020B0604020202020204" pitchFamily="34" charset="-34"/>
              </a:rPr>
              <a:t>Note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* </a:t>
            </a:r>
            <a:r>
              <a:rPr lang="th-TH" alt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เด็กอายุ </a:t>
            </a:r>
            <a:r>
              <a:rPr lang="en-US" alt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&lt; 1</a:t>
            </a:r>
            <a:r>
              <a:rPr lang="th-TH" alt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ปี ใช้ 5</a:t>
            </a:r>
            <a:r>
              <a:rPr lang="en-US" alt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% DNSS/</a:t>
            </a:r>
            <a:r>
              <a:rPr lang="th-TH" alt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2  แทน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alt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* เด็กคิดน้ำหนักไม่เกิน 50 กก.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alt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* เด็กอ้วนคิด </a:t>
            </a:r>
            <a:r>
              <a:rPr lang="en-US" alt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IBW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* </a:t>
            </a:r>
            <a:r>
              <a:rPr lang="th-TH" alt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ใน </a:t>
            </a:r>
            <a:r>
              <a:rPr lang="en-US" alt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adult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  </a:t>
            </a:r>
            <a:r>
              <a:rPr lang="th-TH" alt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หากแรกรับมี</a:t>
            </a:r>
            <a:r>
              <a:rPr lang="en-US" alt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en-US" altLang="th-TH" sz="1400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Hct</a:t>
            </a:r>
            <a:r>
              <a:rPr lang="th-TH" alt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 เพิ่มขึ้นจากของเดิม 10-20</a:t>
            </a:r>
            <a:r>
              <a:rPr lang="en-US" alt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%</a:t>
            </a:r>
            <a:r>
              <a:rPr lang="th-TH" alt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หรือ </a:t>
            </a:r>
            <a:endParaRPr lang="en-US" altLang="th-TH" sz="1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th-TH" sz="1400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Hct</a:t>
            </a:r>
            <a:r>
              <a:rPr lang="th-TH" alt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 </a:t>
            </a:r>
            <a:r>
              <a:rPr lang="en-US" alt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&gt;</a:t>
            </a:r>
            <a:r>
              <a:rPr lang="th-TH" alt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50</a:t>
            </a:r>
            <a:r>
              <a:rPr lang="en-US" alt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%</a:t>
            </a:r>
            <a:r>
              <a:rPr lang="th-TH" alt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ตั้งแต่แรกรับให้เริ่ม </a:t>
            </a:r>
            <a:r>
              <a:rPr lang="en-US" alt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rate IV 3 ml/kg/hr.</a:t>
            </a:r>
          </a:p>
        </p:txBody>
      </p:sp>
    </p:spTree>
    <p:extLst>
      <p:ext uri="{BB962C8B-B14F-4D97-AF65-F5344CB8AC3E}">
        <p14:creationId xmlns:p14="http://schemas.microsoft.com/office/powerpoint/2010/main" val="2315444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91680" y="449813"/>
            <a:ext cx="5652830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การจัดการกระบวนการ (</a:t>
            </a:r>
            <a:r>
              <a:rPr lang="en-US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Process Management</a:t>
            </a:r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532467"/>
              </p:ext>
            </p:extLst>
          </p:nvPr>
        </p:nvGraphicFramePr>
        <p:xfrm>
          <a:off x="377145" y="1180688"/>
          <a:ext cx="8426441" cy="5056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992">
                  <a:extLst>
                    <a:ext uri="{9D8B030D-6E8A-4147-A177-3AD203B41FA5}">
                      <a16:colId xmlns:a16="http://schemas.microsoft.com/office/drawing/2014/main" val="1433615822"/>
                    </a:ext>
                  </a:extLst>
                </a:gridCol>
                <a:gridCol w="1290952">
                  <a:extLst>
                    <a:ext uri="{9D8B030D-6E8A-4147-A177-3AD203B41FA5}">
                      <a16:colId xmlns:a16="http://schemas.microsoft.com/office/drawing/2014/main" val="358496683"/>
                    </a:ext>
                  </a:extLst>
                </a:gridCol>
                <a:gridCol w="1969935">
                  <a:extLst>
                    <a:ext uri="{9D8B030D-6E8A-4147-A177-3AD203B41FA5}">
                      <a16:colId xmlns:a16="http://schemas.microsoft.com/office/drawing/2014/main" val="1227165852"/>
                    </a:ext>
                  </a:extLst>
                </a:gridCol>
                <a:gridCol w="4015562">
                  <a:extLst>
                    <a:ext uri="{9D8B030D-6E8A-4147-A177-3AD203B41FA5}">
                      <a16:colId xmlns:a16="http://schemas.microsoft.com/office/drawing/2014/main" val="2718931841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ea typeface="Tahoma" panose="020B0604030504040204" pitchFamily="34" charset="0"/>
                          <a:cs typeface="Browallia New" panose="020B0604020202020204" pitchFamily="34" charset="-34"/>
                        </a:rPr>
                        <a:t>กระบวนการ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ea typeface="Tahoma" panose="020B0604030504040204" pitchFamily="34" charset="0"/>
                        <a:cs typeface="Browallia New" panose="020B0604020202020204" pitchFamily="34" charset="-34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ea typeface="Tahoma" panose="020B0604030504040204" pitchFamily="34" charset="0"/>
                          <a:cs typeface="Browallia New" panose="020B0604020202020204" pitchFamily="34" charset="-34"/>
                        </a:rPr>
                        <a:t>ข้อกำหนดของกระบวนการ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ea typeface="Tahoma" panose="020B0604030504040204" pitchFamily="34" charset="0"/>
                        <a:cs typeface="Browallia New" panose="020B0604020202020204" pitchFamily="34" charset="-34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ea typeface="Tahoma" panose="020B0604030504040204" pitchFamily="34" charset="0"/>
                          <a:cs typeface="Browallia New" panose="020B0604020202020204" pitchFamily="34" charset="-34"/>
                        </a:rPr>
                        <a:t>ตัวชี้วัดของกระบวนการ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ea typeface="Tahoma" panose="020B0604030504040204" pitchFamily="34" charset="0"/>
                        <a:cs typeface="Browallia New" panose="020B0604020202020204" pitchFamily="34" charset="-34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ea typeface="Tahoma" panose="020B0604030504040204" pitchFamily="34" charset="0"/>
                          <a:cs typeface="Browallia New" panose="020B0604020202020204" pitchFamily="34" charset="-34"/>
                        </a:rPr>
                        <a:t>การออกแบบกระบวนการ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ea typeface="Tahoma" panose="020B0604030504040204" pitchFamily="34" charset="0"/>
                        <a:cs typeface="Browallia New" panose="020B0604020202020204" pitchFamily="34" charset="-34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643657"/>
                  </a:ext>
                </a:extLst>
              </a:tr>
              <a:tr h="1597736">
                <a:tc>
                  <a:txBody>
                    <a:bodyPr/>
                    <a:lstStyle/>
                    <a:p>
                      <a:r>
                        <a:rPr lang="th-TH" sz="16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rowallia New" panose="020B0604020202020204" pitchFamily="34" charset="-34"/>
                          <a:ea typeface="Tahoma" panose="020B0604030504040204" pitchFamily="34" charset="0"/>
                          <a:cs typeface="Browallia New" panose="020B0604020202020204" pitchFamily="34" charset="-34"/>
                        </a:rPr>
                        <a:t>การเข้าถึงการรับบริการ</a:t>
                      </a:r>
                    </a:p>
                    <a:p>
                      <a:endParaRPr lang="th-TH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rowallia New" panose="020B0604020202020204" pitchFamily="34" charset="-34"/>
                        <a:ea typeface="Tahoma" panose="020B0604030504040204" pitchFamily="34" charset="0"/>
                        <a:cs typeface="Browallia New" panose="020B0604020202020204" pitchFamily="34" charset="-34"/>
                      </a:endParaRPr>
                    </a:p>
                    <a:p>
                      <a:endParaRPr lang="th-TH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rowallia New" panose="020B0604020202020204" pitchFamily="34" charset="-34"/>
                        <a:ea typeface="Tahoma" panose="020B0604030504040204" pitchFamily="34" charset="0"/>
                        <a:cs typeface="Browallia New" panose="020B0604020202020204" pitchFamily="34" charset="-34"/>
                      </a:endParaRPr>
                    </a:p>
                    <a:p>
                      <a:endParaRPr lang="th-TH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rowallia New" panose="020B0604020202020204" pitchFamily="34" charset="-34"/>
                        <a:ea typeface="Tahoma" panose="020B0604030504040204" pitchFamily="34" charset="0"/>
                        <a:cs typeface="Browallia New" panose="020B0604020202020204" pitchFamily="34" charset="-34"/>
                      </a:endParaRPr>
                    </a:p>
                    <a:p>
                      <a:endParaRPr lang="th-TH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rowallia New" panose="020B0604020202020204" pitchFamily="34" charset="-34"/>
                        <a:ea typeface="Tahoma" panose="020B0604030504040204" pitchFamily="34" charset="0"/>
                        <a:cs typeface="Browallia New" panose="020B0604020202020204" pitchFamily="34" charset="-34"/>
                      </a:endParaRPr>
                    </a:p>
                    <a:p>
                      <a:endParaRPr lang="th-TH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rowallia New" panose="020B0604020202020204" pitchFamily="34" charset="-34"/>
                        <a:ea typeface="Tahoma" panose="020B0604030504040204" pitchFamily="34" charset="0"/>
                        <a:cs typeface="Browallia New" panose="020B0604020202020204" pitchFamily="34" charset="-34"/>
                      </a:endParaRPr>
                    </a:p>
                    <a:p>
                      <a:endParaRPr lang="th-TH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rowallia New" panose="020B0604020202020204" pitchFamily="34" charset="-34"/>
                        <a:ea typeface="Tahoma" panose="020B0604030504040204" pitchFamily="34" charset="0"/>
                        <a:cs typeface="Browallia New" panose="020B0604020202020204" pitchFamily="34" charset="-34"/>
                      </a:endParaRPr>
                    </a:p>
                    <a:p>
                      <a:endParaRPr lang="th-TH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rowallia New" panose="020B0604020202020204" pitchFamily="34" charset="-34"/>
                        <a:ea typeface="Tahoma" panose="020B0604030504040204" pitchFamily="34" charset="0"/>
                        <a:cs typeface="Browallia New" panose="020B0604020202020204" pitchFamily="34" charset="-34"/>
                      </a:endParaRPr>
                    </a:p>
                    <a:p>
                      <a:endParaRPr lang="th-TH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rowallia New" panose="020B0604020202020204" pitchFamily="34" charset="-34"/>
                        <a:ea typeface="Tahoma" panose="020B0604030504040204" pitchFamily="34" charset="0"/>
                        <a:cs typeface="Browallia New" panose="020B0604020202020204" pitchFamily="34" charset="-34"/>
                      </a:endParaRPr>
                    </a:p>
                    <a:p>
                      <a:endParaRPr lang="th-TH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rowallia New" panose="020B0604020202020204" pitchFamily="34" charset="-34"/>
                        <a:ea typeface="Tahoma" panose="020B0604030504040204" pitchFamily="34" charset="0"/>
                        <a:cs typeface="Browallia New" panose="020B0604020202020204" pitchFamily="34" charset="-34"/>
                      </a:endParaRPr>
                    </a:p>
                    <a:p>
                      <a:endParaRPr lang="th-TH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rowallia New" panose="020B0604020202020204" pitchFamily="34" charset="-34"/>
                        <a:ea typeface="Tahoma" panose="020B0604030504040204" pitchFamily="34" charset="0"/>
                        <a:cs typeface="Browallia New" panose="020B0604020202020204" pitchFamily="34" charset="-34"/>
                      </a:endParaRPr>
                    </a:p>
                    <a:p>
                      <a:endParaRPr lang="th-TH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rowallia New" panose="020B0604020202020204" pitchFamily="34" charset="-34"/>
                        <a:ea typeface="Tahoma" panose="020B0604030504040204" pitchFamily="34" charset="0"/>
                        <a:cs typeface="Browallia New" panose="020B0604020202020204" pitchFamily="34" charset="-34"/>
                      </a:endParaRPr>
                    </a:p>
                    <a:p>
                      <a:endParaRPr lang="th-TH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rowallia New" panose="020B0604020202020204" pitchFamily="34" charset="-34"/>
                        <a:ea typeface="Tahoma" panose="020B0604030504040204" pitchFamily="34" charset="0"/>
                        <a:cs typeface="Browallia New" panose="020B0604020202020204" pitchFamily="34" charset="-34"/>
                      </a:endParaRPr>
                    </a:p>
                    <a:p>
                      <a:endParaRPr lang="th-TH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rowallia New" panose="020B0604020202020204" pitchFamily="34" charset="-34"/>
                        <a:ea typeface="Tahoma" panose="020B0604030504040204" pitchFamily="34" charset="0"/>
                        <a:cs typeface="Browallia New" panose="020B0604020202020204" pitchFamily="34" charset="-34"/>
                      </a:endParaRPr>
                    </a:p>
                    <a:p>
                      <a:endParaRPr lang="th-TH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rowallia New" panose="020B0604020202020204" pitchFamily="34" charset="-34"/>
                        <a:ea typeface="Tahoma" panose="020B0604030504040204" pitchFamily="34" charset="0"/>
                        <a:cs typeface="Browallia New" panose="020B0604020202020204" pitchFamily="34" charset="-34"/>
                      </a:endParaRPr>
                    </a:p>
                    <a:p>
                      <a:endParaRPr lang="th-TH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rowallia New" panose="020B0604020202020204" pitchFamily="34" charset="-34"/>
                        <a:ea typeface="Tahoma" panose="020B0604030504040204" pitchFamily="34" charset="0"/>
                        <a:cs typeface="Browallia New" panose="020B0604020202020204" pitchFamily="34" charset="-34"/>
                      </a:endParaRPr>
                    </a:p>
                    <a:p>
                      <a:endParaRPr lang="en-US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rowallia New" panose="020B0604020202020204" pitchFamily="34" charset="-34"/>
                        <a:ea typeface="Tahoma" panose="020B0604030504040204" pitchFamily="34" charset="0"/>
                        <a:cs typeface="Browallia New" panose="020B0604020202020204" pitchFamily="34" charset="-34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th-TH" sz="1600" dirty="0"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- ลดอัตราป่วย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th-TH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th-TH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th-TH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th-TH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th-TH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th-TH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th-TH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th-TH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th-TH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th-TH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th-TH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th-TH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th-TH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th-TH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th-TH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th-TH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th-TH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- อัตราป่วยด้วยโรคไข้เลือดออก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- ให้สุขศึกษาและเผยแพร่ประชาสัมพันธ์โดยใช้หลากหลายช่องทาง, สื่อมวลชน, หอกระจายข่าย, โปสเตอร์, สิ่งพิมพ์ (ในหมู่บ้าน, ชุมชน, </a:t>
                      </a:r>
                      <a:r>
                        <a:rPr kumimoji="0" lang="th-TH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รร</a:t>
                      </a:r>
                      <a:r>
                        <a:rPr kumimoji="0" lang="th-TH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., </a:t>
                      </a:r>
                      <a:r>
                        <a:rPr kumimoji="0" lang="th-TH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ล้ง</a:t>
                      </a:r>
                      <a:r>
                        <a:rPr kumimoji="0" lang="th-TH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- โรงเรียน  จัดทำแผ่นพับความรู้และให้ความรู้ผ่านเสียงตามสาย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- ทุกหน่วยบริการส่งต่อข้อมูลแก่ทีม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 CDCU </a:t>
                      </a:r>
                      <a:r>
                        <a:rPr kumimoji="0" lang="th-TH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ทันทีเมื่อพบผู้ป่วยเพื่อสอบสวนและควบคุมโรคใน 24 ชม. และมีการเฝ้าระวังโรคอย่างต่อเนื่องและสม่ำเสมอ, มี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 Line CDCU </a:t>
                      </a:r>
                      <a:r>
                        <a:rPr kumimoji="0" lang="th-TH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โป่งน้ำร้อน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, Line </a:t>
                      </a:r>
                      <a:r>
                        <a:rPr kumimoji="0" lang="th-TH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อส</a:t>
                      </a:r>
                      <a:r>
                        <a:rPr kumimoji="0" lang="th-TH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ม.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 </a:t>
                      </a:r>
                      <a:r>
                        <a:rPr kumimoji="0" lang="th-TH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เข้มแข็ง 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Line EOC</a:t>
                      </a:r>
                      <a:r>
                        <a:rPr kumimoji="0" lang="th-TH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 อ.โป่งน้ำร้อน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- </a:t>
                      </a:r>
                      <a:r>
                        <a:rPr kumimoji="0" lang="th-TH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คป</a:t>
                      </a:r>
                      <a:r>
                        <a:rPr kumimoji="0" lang="th-TH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สอ. และ </a:t>
                      </a:r>
                      <a:r>
                        <a:rPr kumimoji="0" lang="th-TH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พชอ</a:t>
                      </a:r>
                      <a:r>
                        <a:rPr kumimoji="0" lang="th-TH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. ร่วมรณรงค์ช่วงที่มีการระบาดของโรค (มีการเปิด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 EOC</a:t>
                      </a:r>
                      <a:r>
                        <a:rPr kumimoji="0" lang="th-TH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 ระบบเฝ้าระวังโดยมีการจัดตั้งศูนย์วอ</a:t>
                      </a:r>
                      <a:r>
                        <a:rPr kumimoji="0" lang="th-TH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รูม</a:t>
                      </a:r>
                      <a:r>
                        <a:rPr kumimoji="0" lang="th-TH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และมีการทำงานแบบเครือข่ายใช้การแก้ปัญหาโดยการบูร</a:t>
                      </a:r>
                      <a:r>
                        <a:rPr kumimoji="0" lang="th-TH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ณา</a:t>
                      </a:r>
                      <a:r>
                        <a:rPr kumimoji="0" lang="th-TH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การร่วมกับทุกภาคส่วน เฝ้าระวังเชิงรุกก่อนเกิดโรคในการค้นหาผู้ป่วย)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- มีการติดตามประเมินผล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 HI, CI</a:t>
                      </a:r>
                      <a:r>
                        <a:rPr kumimoji="0" lang="th-TH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 ในชุมชนทุกเดือน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- ทีม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 CDCU </a:t>
                      </a:r>
                      <a:r>
                        <a:rPr kumimoji="0" lang="th-TH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มีการควบคุมแหล่งเพาะพันธุ์ยุงก่อนระบาดมีการปรับสิ่งแวดล้อมทางกายภาพโดยแนะนำทำลายขยะเศษภาชนะและแจกันกระถางต้นไม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- มีการกำหนดมาตรการ 3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:3:1:3</a:t>
                      </a:r>
                      <a:r>
                        <a:rPr kumimoji="0" lang="th-TH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 อย่างเคร่งครัดโดยทุก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 case</a:t>
                      </a:r>
                      <a:r>
                        <a:rPr kumimoji="0" lang="th-TH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 ต้องรายงานการควบคุมโรคในกลุ่ม 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EOC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- ป้องกันไม่ให้เกิด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 Gen2</a:t>
                      </a:r>
                      <a:endParaRPr kumimoji="0" lang="th-TH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rowallia New" panose="020B0604020202020204" pitchFamily="34" charset="-34"/>
                        <a:ea typeface="+mn-ea"/>
                        <a:cs typeface="Browallia New" panose="020B0604020202020204" pitchFamily="34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- ให้ความรู้แก่นายจ้างที่มีแรงงานต่างด้าวเมื่อพบการเจ็บป่วยหรือมีการระบาดของโรคไข้เลือดออกให้นำส่งสถานบริการสาธารณสุขหรือโรงพยาบาล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- เพิ่มสมรรถนะ แพทย์, พยาบาลในการปฏิบัติตาม 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CPG </a:t>
                      </a:r>
                      <a:r>
                        <a:rPr kumimoji="0" lang="th-TH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อย่างเคร่งครัด มีการนิเทศและติดตามประเมินผล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rowallia New" panose="020B0604020202020204" pitchFamily="34" charset="-34"/>
                        <a:ea typeface="+mn-ea"/>
                        <a:cs typeface="Browallia New" panose="020B0604020202020204" pitchFamily="34" charset="-34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8585294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257721" y="168895"/>
            <a:ext cx="1451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400" dirty="0">
                <a:cs typeface="+mj-cs"/>
              </a:rPr>
              <a:t>รพ.โป่งน้ำร้อน พ.ค.67</a:t>
            </a:r>
          </a:p>
        </p:txBody>
      </p:sp>
      <p:sp>
        <p:nvSpPr>
          <p:cNvPr id="6" name="กล่องข้อความ 2"/>
          <p:cNvSpPr txBox="1">
            <a:spLocks noChangeArrowheads="1"/>
          </p:cNvSpPr>
          <p:nvPr/>
        </p:nvSpPr>
        <p:spPr bwMode="auto">
          <a:xfrm>
            <a:off x="8233212" y="6309320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4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4184195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91680" y="449813"/>
            <a:ext cx="5652830" cy="530915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/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การจัดการกระบวนการ (</a:t>
            </a:r>
            <a:r>
              <a:rPr lang="en-US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Process Management</a:t>
            </a:r>
            <a:r>
              <a:rPr lang="th-TH" alt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304001"/>
              </p:ext>
            </p:extLst>
          </p:nvPr>
        </p:nvGraphicFramePr>
        <p:xfrm>
          <a:off x="377145" y="1180688"/>
          <a:ext cx="8426441" cy="3105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992">
                  <a:extLst>
                    <a:ext uri="{9D8B030D-6E8A-4147-A177-3AD203B41FA5}">
                      <a16:colId xmlns:a16="http://schemas.microsoft.com/office/drawing/2014/main" val="1433615822"/>
                    </a:ext>
                  </a:extLst>
                </a:gridCol>
                <a:gridCol w="1290952">
                  <a:extLst>
                    <a:ext uri="{9D8B030D-6E8A-4147-A177-3AD203B41FA5}">
                      <a16:colId xmlns:a16="http://schemas.microsoft.com/office/drawing/2014/main" val="358496683"/>
                    </a:ext>
                  </a:extLst>
                </a:gridCol>
                <a:gridCol w="2145072">
                  <a:extLst>
                    <a:ext uri="{9D8B030D-6E8A-4147-A177-3AD203B41FA5}">
                      <a16:colId xmlns:a16="http://schemas.microsoft.com/office/drawing/2014/main" val="1227165852"/>
                    </a:ext>
                  </a:extLst>
                </a:gridCol>
                <a:gridCol w="3840425">
                  <a:extLst>
                    <a:ext uri="{9D8B030D-6E8A-4147-A177-3AD203B41FA5}">
                      <a16:colId xmlns:a16="http://schemas.microsoft.com/office/drawing/2014/main" val="2718931841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ea typeface="Tahoma" panose="020B0604030504040204" pitchFamily="34" charset="0"/>
                          <a:cs typeface="Browallia New" panose="020B0604020202020204" pitchFamily="34" charset="-34"/>
                        </a:rPr>
                        <a:t>กระบวนการ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ea typeface="Tahoma" panose="020B0604030504040204" pitchFamily="34" charset="0"/>
                        <a:cs typeface="Browallia New" panose="020B0604020202020204" pitchFamily="34" charset="-34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ea typeface="Tahoma" panose="020B0604030504040204" pitchFamily="34" charset="0"/>
                          <a:cs typeface="Browallia New" panose="020B0604020202020204" pitchFamily="34" charset="-34"/>
                        </a:rPr>
                        <a:t>ข้อกำหนดของกระบวนการ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ea typeface="Tahoma" panose="020B0604030504040204" pitchFamily="34" charset="0"/>
                        <a:cs typeface="Browallia New" panose="020B0604020202020204" pitchFamily="34" charset="-34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ea typeface="Tahoma" panose="020B0604030504040204" pitchFamily="34" charset="0"/>
                          <a:cs typeface="Browallia New" panose="020B0604020202020204" pitchFamily="34" charset="-34"/>
                        </a:rPr>
                        <a:t>ตัวชี้วัดของกระบวนการ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ea typeface="Tahoma" panose="020B0604030504040204" pitchFamily="34" charset="0"/>
                        <a:cs typeface="Browallia New" panose="020B0604020202020204" pitchFamily="34" charset="-34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effectLst/>
                          <a:latin typeface="Browallia New" panose="020B0604020202020204" pitchFamily="34" charset="-34"/>
                          <a:ea typeface="Tahoma" panose="020B0604030504040204" pitchFamily="34" charset="0"/>
                          <a:cs typeface="Browallia New" panose="020B0604020202020204" pitchFamily="34" charset="-34"/>
                        </a:rPr>
                        <a:t>การออกแบบกระบวนการ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Browallia New" panose="020B0604020202020204" pitchFamily="34" charset="-34"/>
                        <a:ea typeface="Tahoma" panose="020B0604030504040204" pitchFamily="34" charset="0"/>
                        <a:cs typeface="Browallia New" panose="020B0604020202020204" pitchFamily="34" charset="-34"/>
                      </a:endParaRPr>
                    </a:p>
                  </a:txBody>
                  <a:tcPr marL="38576" marR="3857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643657"/>
                  </a:ext>
                </a:extLst>
              </a:tr>
              <a:tr h="1597736">
                <a:tc>
                  <a:txBody>
                    <a:bodyPr/>
                    <a:lstStyle/>
                    <a:p>
                      <a:pPr algn="l"/>
                      <a:r>
                        <a:rPr lang="th-TH" sz="16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Browallia New" panose="020B0604020202020204" pitchFamily="34" charset="-34"/>
                          <a:ea typeface="Tahoma" panose="020B0604030504040204" pitchFamily="34" charset="0"/>
                          <a:cs typeface="Browallia New" panose="020B0604020202020204" pitchFamily="34" charset="-34"/>
                        </a:rPr>
                        <a:t>การดูแลรักษา</a:t>
                      </a:r>
                    </a:p>
                    <a:p>
                      <a:pPr algn="l"/>
                      <a:endParaRPr lang="th-TH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rowallia New" panose="020B0604020202020204" pitchFamily="34" charset="-34"/>
                        <a:ea typeface="Tahoma" panose="020B0604030504040204" pitchFamily="34" charset="0"/>
                        <a:cs typeface="Browallia New" panose="020B0604020202020204" pitchFamily="34" charset="-34"/>
                      </a:endParaRPr>
                    </a:p>
                    <a:p>
                      <a:pPr algn="l"/>
                      <a:endParaRPr lang="th-TH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rowallia New" panose="020B0604020202020204" pitchFamily="34" charset="-34"/>
                        <a:ea typeface="Tahoma" panose="020B0604030504040204" pitchFamily="34" charset="0"/>
                        <a:cs typeface="Browallia New" panose="020B0604020202020204" pitchFamily="34" charset="-34"/>
                      </a:endParaRPr>
                    </a:p>
                    <a:p>
                      <a:pPr algn="l"/>
                      <a:endParaRPr lang="th-TH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rowallia New" panose="020B0604020202020204" pitchFamily="34" charset="-34"/>
                        <a:ea typeface="Tahoma" panose="020B0604030504040204" pitchFamily="34" charset="0"/>
                        <a:cs typeface="Browallia New" panose="020B0604020202020204" pitchFamily="34" charset="-34"/>
                      </a:endParaRPr>
                    </a:p>
                    <a:p>
                      <a:pPr algn="l"/>
                      <a:endParaRPr lang="th-TH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rowallia New" panose="020B0604020202020204" pitchFamily="34" charset="-34"/>
                        <a:ea typeface="Tahoma" panose="020B0604030504040204" pitchFamily="34" charset="0"/>
                        <a:cs typeface="Browallia New" panose="020B0604020202020204" pitchFamily="34" charset="-34"/>
                      </a:endParaRPr>
                    </a:p>
                    <a:p>
                      <a:pPr algn="l"/>
                      <a:endParaRPr lang="th-TH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rowallia New" panose="020B0604020202020204" pitchFamily="34" charset="-34"/>
                        <a:ea typeface="Tahoma" panose="020B0604030504040204" pitchFamily="34" charset="0"/>
                        <a:cs typeface="Browallia New" panose="020B0604020202020204" pitchFamily="34" charset="-34"/>
                      </a:endParaRPr>
                    </a:p>
                    <a:p>
                      <a:pPr algn="l"/>
                      <a:endParaRPr lang="th-TH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rowallia New" panose="020B0604020202020204" pitchFamily="34" charset="-34"/>
                        <a:ea typeface="Tahoma" panose="020B0604030504040204" pitchFamily="34" charset="0"/>
                        <a:cs typeface="Browallia New" panose="020B0604020202020204" pitchFamily="34" charset="-34"/>
                      </a:endParaRPr>
                    </a:p>
                    <a:p>
                      <a:pPr algn="l"/>
                      <a:endParaRPr lang="th-TH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rowallia New" panose="020B0604020202020204" pitchFamily="34" charset="-34"/>
                        <a:ea typeface="Tahoma" panose="020B0604030504040204" pitchFamily="34" charset="0"/>
                        <a:cs typeface="Browallia New" panose="020B0604020202020204" pitchFamily="34" charset="-34"/>
                      </a:endParaRPr>
                    </a:p>
                    <a:p>
                      <a:pPr algn="l"/>
                      <a:endParaRPr lang="th-TH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rowallia New" panose="020B0604020202020204" pitchFamily="34" charset="-34"/>
                        <a:ea typeface="Tahoma" panose="020B0604030504040204" pitchFamily="34" charset="0"/>
                        <a:cs typeface="Browallia New" panose="020B0604020202020204" pitchFamily="34" charset="-34"/>
                      </a:endParaRPr>
                    </a:p>
                    <a:p>
                      <a:pPr algn="l"/>
                      <a:endParaRPr lang="en-US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Browallia New" panose="020B0604020202020204" pitchFamily="34" charset="-34"/>
                        <a:ea typeface="Tahoma" panose="020B0604030504040204" pitchFamily="34" charset="0"/>
                        <a:cs typeface="Browallia New" panose="020B0604020202020204" pitchFamily="34" charset="-34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th-TH" sz="1600" dirty="0"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การรักษารวดเร็วและเหมาะสม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th-TH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endParaRPr lang="th-TH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endParaRPr lang="th-TH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endParaRPr lang="th-TH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endParaRPr lang="th-TH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endParaRPr lang="th-TH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endParaRPr lang="th-TH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endParaRPr lang="th-TH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- อัตราการเกิดภาวะน้ำเกินในผู้ป่วยไข้เลือดออก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- อัตรา</a:t>
                      </a:r>
                      <a:r>
                        <a:rPr lang="en-US" sz="1600" dirty="0"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Dengue Shock Syndrome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- </a:t>
                      </a:r>
                      <a:r>
                        <a:rPr lang="th-TH" sz="1600" dirty="0"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อัตราผู้ป่วยไข้เลือดออกที่ได้รับการส่งต่อ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dirty="0"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- ปรับการเฝ้าระวังและ</a:t>
                      </a:r>
                      <a:r>
                        <a:rPr lang="en-US" sz="1600" dirty="0"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re-assessment</a:t>
                      </a:r>
                      <a:r>
                        <a:rPr lang="th-TH" sz="1600" dirty="0"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ด้วย</a:t>
                      </a:r>
                      <a:r>
                        <a:rPr lang="en-US" sz="1600" dirty="0"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Dengue chart</a:t>
                      </a:r>
                      <a:r>
                        <a:rPr lang="th-TH" sz="1600" dirty="0"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และเกณฑ์การรายงานแพทย์</a:t>
                      </a:r>
                    </a:p>
                    <a:p>
                      <a:r>
                        <a:rPr lang="th-TH" sz="1600" dirty="0"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- ส่งเสริมปฏิบัติตาม</a:t>
                      </a:r>
                      <a:r>
                        <a:rPr lang="en-US" sz="1600" dirty="0"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CPG</a:t>
                      </a:r>
                      <a:r>
                        <a:rPr lang="th-TH" sz="1600" dirty="0"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และติดตามประเมินผล</a:t>
                      </a:r>
                    </a:p>
                    <a:p>
                      <a:r>
                        <a:rPr lang="th-TH" sz="1600" dirty="0"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- </a:t>
                      </a:r>
                      <a:r>
                        <a:rPr lang="en-US" sz="1600" dirty="0"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Training  Early  warning signs</a:t>
                      </a:r>
                      <a:r>
                        <a:rPr lang="th-TH" sz="1600" dirty="0"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 ในพยาบาลเป็นรายบุคคล</a:t>
                      </a:r>
                      <a:endParaRPr lang="en-US" sz="16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algn="l"/>
                      <a:endParaRPr kumimoji="0" lang="th-TH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rowallia New" panose="020B0604020202020204" pitchFamily="34" charset="-34"/>
                        <a:ea typeface="+mn-ea"/>
                        <a:cs typeface="Browallia New" panose="020B0604020202020204" pitchFamily="34" charset="-34"/>
                      </a:endParaRPr>
                    </a:p>
                    <a:p>
                      <a:pPr algn="l"/>
                      <a:endParaRPr kumimoji="0" lang="th-TH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rowallia New" panose="020B0604020202020204" pitchFamily="34" charset="-34"/>
                        <a:ea typeface="+mn-ea"/>
                        <a:cs typeface="Browallia New" panose="020B0604020202020204" pitchFamily="34" charset="-34"/>
                      </a:endParaRPr>
                    </a:p>
                    <a:p>
                      <a:pPr algn="l"/>
                      <a:endParaRPr kumimoji="0" lang="th-TH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rowallia New" panose="020B0604020202020204" pitchFamily="34" charset="-34"/>
                        <a:ea typeface="+mn-ea"/>
                        <a:cs typeface="Browallia New" panose="020B0604020202020204" pitchFamily="34" charset="-34"/>
                      </a:endParaRPr>
                    </a:p>
                    <a:p>
                      <a:pPr algn="l"/>
                      <a:endParaRPr kumimoji="0" lang="th-TH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rowallia New" panose="020B0604020202020204" pitchFamily="34" charset="-34"/>
                        <a:ea typeface="+mn-ea"/>
                        <a:cs typeface="Browallia New" panose="020B0604020202020204" pitchFamily="34" charset="-34"/>
                      </a:endParaRPr>
                    </a:p>
                    <a:p>
                      <a:pPr algn="l"/>
                      <a:endParaRPr kumimoji="0" lang="th-TH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rowallia New" panose="020B0604020202020204" pitchFamily="34" charset="-34"/>
                        <a:ea typeface="+mn-ea"/>
                        <a:cs typeface="Browallia New" panose="020B0604020202020204" pitchFamily="34" charset="-34"/>
                      </a:endParaRPr>
                    </a:p>
                    <a:p>
                      <a:pPr algn="l"/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rowallia New" panose="020B0604020202020204" pitchFamily="34" charset="-34"/>
                        <a:ea typeface="+mn-ea"/>
                        <a:cs typeface="Browallia New" panose="020B0604020202020204" pitchFamily="34" charset="-34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8585294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257721" y="168895"/>
            <a:ext cx="1451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400" dirty="0">
                <a:cs typeface="+mj-cs"/>
              </a:rPr>
              <a:t>รพ.โป่งน้ำร้อน พ.ค.67</a:t>
            </a:r>
          </a:p>
        </p:txBody>
      </p:sp>
      <p:sp>
        <p:nvSpPr>
          <p:cNvPr id="6" name="กล่องข้อความ 2"/>
          <p:cNvSpPr txBox="1">
            <a:spLocks noChangeArrowheads="1"/>
          </p:cNvSpPr>
          <p:nvPr/>
        </p:nvSpPr>
        <p:spPr bwMode="auto">
          <a:xfrm>
            <a:off x="8233212" y="6309320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5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815074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0344999"/>
              </p:ext>
            </p:extLst>
          </p:nvPr>
        </p:nvGraphicFramePr>
        <p:xfrm>
          <a:off x="841376" y="1556792"/>
          <a:ext cx="7475040" cy="395004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4293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8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5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59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20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70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58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th-TH" sz="1800" dirty="0">
                          <a:solidFill>
                            <a:schemeClr val="tx1"/>
                          </a:solidFill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ตัวชี้วัด</a:t>
                      </a:r>
                      <a:endParaRPr lang="th-TH" sz="1800" b="1" dirty="0">
                        <a:solidFill>
                          <a:schemeClr val="tx1"/>
                        </a:solidFill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>
                          <a:solidFill>
                            <a:schemeClr val="tx1"/>
                          </a:solidFill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เป้าหมาย</a:t>
                      </a:r>
                      <a:endParaRPr lang="th-TH" sz="1800" b="1" dirty="0">
                        <a:solidFill>
                          <a:schemeClr val="tx1"/>
                        </a:solidFill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256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3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2564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2565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2566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b="1" dirty="0">
                          <a:solidFill>
                            <a:schemeClr val="tx1"/>
                          </a:solidFill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2567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(</a:t>
                      </a:r>
                      <a:r>
                        <a:rPr lang="th-TH" sz="1800" b="1" dirty="0">
                          <a:solidFill>
                            <a:schemeClr val="tx1"/>
                          </a:solidFill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ม.ค.-มี.ค.67)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269">
                <a:tc>
                  <a:txBody>
                    <a:bodyPr/>
                    <a:lstStyle/>
                    <a:p>
                      <a:pPr>
                        <a:buAutoNum type="arabicPeriod"/>
                      </a:pPr>
                      <a:r>
                        <a:rPr lang="th-TH" sz="1800" baseline="0" dirty="0"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อัตราการเกิดภาวะน้ำเกินในผู้ป่วยไข้เลือดออก</a:t>
                      </a:r>
                      <a:endParaRPr lang="th-TH" sz="18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>
                          <a:solidFill>
                            <a:schemeClr val="tx1"/>
                          </a:solidFill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>
                          <a:solidFill>
                            <a:schemeClr val="tx1"/>
                          </a:solidFill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</a:t>
                      </a:r>
                      <a:endParaRPr lang="th-TH" sz="1800" dirty="0">
                        <a:solidFill>
                          <a:schemeClr val="tx1"/>
                        </a:solidFill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</a:t>
                      </a:r>
                      <a:endParaRPr lang="th-TH" sz="1800" dirty="0">
                        <a:solidFill>
                          <a:schemeClr val="tx1"/>
                        </a:solidFill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</a:t>
                      </a:r>
                      <a:endParaRPr lang="th-TH" sz="1800" dirty="0">
                        <a:solidFill>
                          <a:schemeClr val="tx1"/>
                        </a:solidFill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>
                          <a:solidFill>
                            <a:schemeClr val="tx1"/>
                          </a:solidFill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734">
                <a:tc>
                  <a:txBody>
                    <a:bodyPr/>
                    <a:lstStyle/>
                    <a:p>
                      <a:r>
                        <a:rPr lang="th-TH" sz="1800" dirty="0"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2. อัตรา </a:t>
                      </a:r>
                      <a:r>
                        <a:rPr lang="en-US" sz="1800" dirty="0"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DSS</a:t>
                      </a:r>
                      <a:r>
                        <a:rPr lang="th-TH" sz="1800" dirty="0"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ในผู้ป่วย</a:t>
                      </a:r>
                      <a:r>
                        <a:rPr lang="en-US" sz="1800" dirty="0"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 DHF</a:t>
                      </a:r>
                      <a:endParaRPr lang="th-TH" sz="1800" dirty="0"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>
                          <a:solidFill>
                            <a:schemeClr val="tx1"/>
                          </a:solidFill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1.63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</a:t>
                      </a:r>
                      <a:endParaRPr lang="th-TH" sz="1800" dirty="0">
                        <a:solidFill>
                          <a:schemeClr val="tx1"/>
                        </a:solidFill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</a:t>
                      </a:r>
                      <a:endParaRPr lang="th-TH" sz="1800" dirty="0">
                        <a:solidFill>
                          <a:schemeClr val="tx1"/>
                        </a:solidFill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1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3489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3. </a:t>
                      </a:r>
                      <a:r>
                        <a:rPr lang="th-TH" sz="1800" dirty="0"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อัตราการป่วยด้วยโรคไข้เลือดออกต่อแสนประชากร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solidFill>
                            <a:schemeClr val="tx1"/>
                          </a:solidFill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ลดลง 20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%</a:t>
                      </a:r>
                    </a:p>
                    <a:p>
                      <a:pPr algn="ctr"/>
                      <a:r>
                        <a:rPr lang="th-TH" sz="1600" dirty="0">
                          <a:solidFill>
                            <a:schemeClr val="tx1"/>
                          </a:solidFill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ของ</a:t>
                      </a:r>
                    </a:p>
                    <a:p>
                      <a:pPr algn="ctr"/>
                      <a:r>
                        <a:rPr lang="th-TH" sz="1600" dirty="0" err="1">
                          <a:solidFill>
                            <a:schemeClr val="tx1"/>
                          </a:solidFill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ค่ามัธย</a:t>
                      </a:r>
                      <a:r>
                        <a:rPr lang="th-TH" sz="1600" dirty="0">
                          <a:solidFill>
                            <a:schemeClr val="tx1"/>
                          </a:solidFill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ฐาน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108.25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(-21.63)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2.30</a:t>
                      </a:r>
                      <a:endParaRPr kumimoji="0" lang="th-TH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Browallia New" panose="020B0604020202020204" pitchFamily="34" charset="-34"/>
                        <a:ea typeface="+mn-ea"/>
                        <a:cs typeface="Browallia New" panose="020B0604020202020204" pitchFamily="34" charset="-34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(-99-17)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20.71</a:t>
                      </a:r>
                      <a:endParaRPr lang="th-TH" sz="1800" dirty="0">
                        <a:solidFill>
                          <a:schemeClr val="tx1"/>
                        </a:solidFill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(-80.85)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607.48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(+560.02)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NA</a:t>
                      </a:r>
                      <a:endParaRPr lang="th-TH" sz="1800" dirty="0">
                        <a:solidFill>
                          <a:schemeClr val="tx1"/>
                        </a:solidFill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734">
                <a:tc>
                  <a:txBody>
                    <a:bodyPr/>
                    <a:lstStyle/>
                    <a:p>
                      <a:r>
                        <a:rPr lang="th-TH" sz="1800" dirty="0"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4. อัตราผู้ป่วยได้รับการส่งต่อ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>
                          <a:solidFill>
                            <a:schemeClr val="tx1"/>
                          </a:solidFill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9.84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0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0.60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5.00</a:t>
                      </a:r>
                      <a:endParaRPr lang="th-TH" sz="1800" dirty="0">
                        <a:solidFill>
                          <a:schemeClr val="tx1"/>
                        </a:solidFill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734">
                <a:tc>
                  <a:txBody>
                    <a:bodyPr/>
                    <a:lstStyle/>
                    <a:p>
                      <a:r>
                        <a:rPr lang="th-TH" sz="1800" dirty="0"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5. อัตราตายด้วยโรคไข้เลือดออก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>
                          <a:solidFill>
                            <a:schemeClr val="tx1"/>
                          </a:solidFill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rowallia New" panose="020B0604020202020204" pitchFamily="34" charset="-34"/>
                          <a:ea typeface="+mn-ea"/>
                          <a:cs typeface="Browallia New" panose="020B0604020202020204" pitchFamily="34" charset="-34"/>
                        </a:rPr>
                        <a:t>0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dirty="0">
                          <a:solidFill>
                            <a:schemeClr val="tx1"/>
                          </a:solidFill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0</a:t>
                      </a:r>
                      <a:endParaRPr lang="th-TH" sz="1800" dirty="0">
                        <a:solidFill>
                          <a:schemeClr val="tx1"/>
                        </a:solidFill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11560" y="635060"/>
            <a:ext cx="7892224" cy="561692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th-TH" alt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ผลลัพธ์และการพัฒนาที่ผ่านมา (</a:t>
            </a:r>
            <a:r>
              <a:rPr lang="en-US" alt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Performance &amp; Interventions</a:t>
            </a:r>
            <a:r>
              <a:rPr lang="th-TH" alt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57721" y="168895"/>
            <a:ext cx="1451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400" dirty="0">
                <a:cs typeface="+mj-cs"/>
              </a:rPr>
              <a:t>รพ.โป่งน้ำร้อน พ.ค.67</a:t>
            </a:r>
          </a:p>
        </p:txBody>
      </p:sp>
      <p:sp>
        <p:nvSpPr>
          <p:cNvPr id="7" name="กล่องข้อความ 2"/>
          <p:cNvSpPr txBox="1">
            <a:spLocks noChangeArrowheads="1"/>
          </p:cNvSpPr>
          <p:nvPr/>
        </p:nvSpPr>
        <p:spPr bwMode="auto">
          <a:xfrm>
            <a:off x="8256344" y="6239023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latin typeface="Calibri"/>
                <a:ea typeface="Calibri"/>
                <a:cs typeface="Angsana New"/>
              </a:rPr>
              <a:t>6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3844208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568866" y="682278"/>
            <a:ext cx="8480475" cy="596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วิเคราะห์ อัตราการเกิด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 Dengue Shock Syndrome (DSS) </a:t>
            </a:r>
            <a:r>
              <a:rPr lang="th-TH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ด้วย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cs typeface="Browallia New" panose="020B0604020202020204" pitchFamily="34" charset="-34"/>
              </a:rPr>
              <a:t>Control Chart ±2 SD</a:t>
            </a:r>
            <a:endParaRPr lang="th-TH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347098" y="415082"/>
            <a:ext cx="6924011" cy="500137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th-TH" altLang="en-US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ผลลัพธ์และการพัฒนาที่ผ่านมา (</a:t>
            </a:r>
            <a:r>
              <a:rPr lang="en-US" altLang="en-US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Performance &amp; Interventions</a:t>
            </a:r>
            <a:r>
              <a:rPr lang="th-TH" altLang="en-US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graphicFrame>
        <p:nvGraphicFramePr>
          <p:cNvPr id="8" name="แผนภูมิ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2685213"/>
              </p:ext>
            </p:extLst>
          </p:nvPr>
        </p:nvGraphicFramePr>
        <p:xfrm>
          <a:off x="568866" y="1124744"/>
          <a:ext cx="7702243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257721" y="168895"/>
            <a:ext cx="1451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400" dirty="0">
                <a:cs typeface="+mj-cs"/>
              </a:rPr>
              <a:t>รพ.โป่งน้ำร้อน พ.ค.67</a:t>
            </a:r>
          </a:p>
        </p:txBody>
      </p:sp>
      <p:sp>
        <p:nvSpPr>
          <p:cNvPr id="9" name="กล่องข้อความ 2"/>
          <p:cNvSpPr txBox="1">
            <a:spLocks noChangeArrowheads="1"/>
          </p:cNvSpPr>
          <p:nvPr/>
        </p:nvSpPr>
        <p:spPr bwMode="auto">
          <a:xfrm>
            <a:off x="8208079" y="6239023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7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630768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67627" y="494161"/>
            <a:ext cx="7892224" cy="561692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th-TH" alt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ผลลัพธ์และการพัฒนาที่ผ่านมา (</a:t>
            </a:r>
            <a:r>
              <a:rPr lang="en-US" alt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Performance &amp; Interventions</a:t>
            </a:r>
            <a:r>
              <a:rPr lang="th-TH" alt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 New" panose="020B0604020202020204" pitchFamily="34" charset="-34"/>
                <a:ea typeface="Calibri" panose="020F0502020204030204" pitchFamily="34" charset="0"/>
                <a:cs typeface="Browallia New" panose="020B0604020202020204" pitchFamily="34" charset="-34"/>
              </a:rPr>
              <a:t>)</a:t>
            </a:r>
            <a:endParaRPr lang="en-US" altLang="en-US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wallia New" panose="020B0604020202020204" pitchFamily="34" charset="-34"/>
              <a:ea typeface="Calibri" panose="020F0502020204030204" pitchFamily="34" charset="0"/>
              <a:cs typeface="Browallia New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80312" y="213820"/>
            <a:ext cx="1451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400" dirty="0">
                <a:solidFill>
                  <a:prstClr val="black"/>
                </a:solidFill>
                <a:cs typeface="Angsana New"/>
              </a:rPr>
              <a:t>รพ.โป่งน้ำร้อน พ.ค.67</a:t>
            </a:r>
          </a:p>
        </p:txBody>
      </p:sp>
      <p:sp>
        <p:nvSpPr>
          <p:cNvPr id="6" name="กล่องข้อความ 2"/>
          <p:cNvSpPr txBox="1">
            <a:spLocks noChangeArrowheads="1"/>
          </p:cNvSpPr>
          <p:nvPr/>
        </p:nvSpPr>
        <p:spPr bwMode="auto">
          <a:xfrm>
            <a:off x="8106199" y="6224884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</a:pPr>
            <a:r>
              <a:rPr lang="th-TH" sz="1400" dirty="0">
                <a:solidFill>
                  <a:srgbClr val="000000"/>
                </a:solidFill>
                <a:ea typeface="Calibri"/>
                <a:cs typeface="Angsana New"/>
              </a:rPr>
              <a:t>8</a:t>
            </a:r>
            <a:endParaRPr lang="en-US" sz="1100" dirty="0">
              <a:solidFill>
                <a:prstClr val="black"/>
              </a:solidFill>
              <a:ea typeface="Calibri"/>
              <a:cs typeface="Cordia New"/>
            </a:endParaRPr>
          </a:p>
        </p:txBody>
      </p:sp>
      <p:sp>
        <p:nvSpPr>
          <p:cNvPr id="7" name="ชื่อเรื่อง 1"/>
          <p:cNvSpPr>
            <a:spLocks noGrp="1"/>
          </p:cNvSpPr>
          <p:nvPr>
            <p:ph type="title"/>
          </p:nvPr>
        </p:nvSpPr>
        <p:spPr>
          <a:xfrm>
            <a:off x="628650" y="764704"/>
            <a:ext cx="8047806" cy="5400600"/>
          </a:xfrm>
        </p:spPr>
        <p:txBody>
          <a:bodyPr>
            <a:normAutofit/>
          </a:bodyPr>
          <a:lstStyle/>
          <a:p>
            <a:r>
              <a:rPr lang="th-TH" sz="2000" b="1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วิเคราะห์ </a:t>
            </a:r>
            <a:br>
              <a:rPr lang="th-TH" sz="2000" b="1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20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	</a:t>
            </a:r>
            <a:r>
              <a:rPr lang="th-TH" sz="20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พบผู้ป่วยไข้เลือดออกที่มีภาวะ</a:t>
            </a:r>
            <a:r>
              <a:rPr lang="en-US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DSS</a:t>
            </a:r>
            <a: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en-US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grade III</a:t>
            </a:r>
            <a: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ในปี 2563  จำนวน 1 ราย เป็นผู้ป่วยที่มีภาวะ </a:t>
            </a:r>
            <a:r>
              <a:rPr lang="en-US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DSS</a:t>
            </a:r>
            <a: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ก่อนเข้ารับการรักษาในโรงพยาบาลเป็นผู้ป่วยเพศหญิงอายุ 11 ปี ขณะเข้ารับการรักษาครั้งแรก มีไข้มา 7 ชม. (</a:t>
            </a:r>
            <a:r>
              <a:rPr lang="en-US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T =40.7</a:t>
            </a:r>
            <a:r>
              <a:rPr lang="en-US" sz="1800" baseline="300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o</a:t>
            </a:r>
            <a:r>
              <a:rPr lang="en-US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c</a:t>
            </a:r>
            <a: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) มี</a:t>
            </a:r>
            <a:r>
              <a:rPr lang="en-US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heart rate 120 </a:t>
            </a:r>
            <a: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ครั้ง/นาที </a:t>
            </a:r>
            <a:r>
              <a:rPr lang="en-US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RR =  22 </a:t>
            </a:r>
            <a: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ครั้ง/นาที ไม่พบการวัดความดันโลหิตและประเมิน</a:t>
            </a:r>
            <a:r>
              <a:rPr lang="en-US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Vital Signs</a:t>
            </a:r>
            <a: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ซ้ำ ให้ยากลับไปรับประทานที่บ้าน </a:t>
            </a:r>
            <a:b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ไม่มีใบนัด แนะนำถ้าพบไข้สูง 3 วัน หรือพบอาการผิดปกติให้มา รพ. หลังจากนั้นผู้ป่วยมีอาการทรุดลงมารับการรักษาในวันถัดไป แพทย์ตรวจร่างกาย, ตรวจเลือด, วัดสัญญาณชีพ </a:t>
            </a:r>
            <a:r>
              <a:rPr lang="en-US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BP 80/50 mmHg. </a:t>
            </a:r>
            <a: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พบ </a:t>
            </a:r>
            <a:r>
              <a:rPr lang="en-US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Liver 1 FB, TT &gt; Positive (&gt;10 </a:t>
            </a:r>
            <a: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จุด/ตารางนิ้ว) ตรวจ </a:t>
            </a:r>
            <a:r>
              <a:rPr lang="en-US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CBC </a:t>
            </a:r>
            <a: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พบ </a:t>
            </a:r>
            <a:r>
              <a:rPr lang="en-US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WBC 7.76, </a:t>
            </a:r>
            <a:r>
              <a:rPr lang="en-US" sz="1800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Plt</a:t>
            </a:r>
            <a:r>
              <a:rPr lang="en-US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= </a:t>
            </a:r>
            <a: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67,000, </a:t>
            </a:r>
            <a:r>
              <a:rPr lang="en-US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Dengue Virus NS 1 = positive, IgG + IgM = negative  </a:t>
            </a:r>
            <a: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แพทย์ให้</a:t>
            </a:r>
            <a:b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สารน้ำตามเกณฑ์มาตรฐานและ </a:t>
            </a:r>
            <a:r>
              <a:rPr lang="en-US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Consult </a:t>
            </a:r>
            <a: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รพ.พระปกเกล้า ให้ </a:t>
            </a:r>
            <a:r>
              <a:rPr lang="en-US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Refer</a:t>
            </a:r>
            <a: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ไป รพ.พระปกเกล้าได้</a:t>
            </a:r>
            <a:b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18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	</a:t>
            </a:r>
            <a: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ปี 2566 พบผู้ป่วย 1 ราย เป็นชาวกัมพูชา อายุ 32 ปี ตั้งครรภ์ 14 </a:t>
            </a:r>
            <a:r>
              <a:rPr lang="en-US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weeks by V/S</a:t>
            </a:r>
            <a: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มีไข้มา 1 วัน มารับการรักษาที่ห้องฉุกเฉิน พบ </a:t>
            </a:r>
            <a:r>
              <a:rPr lang="en-US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BP 98/58 mmHg. </a:t>
            </a:r>
            <a: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ตรวจ </a:t>
            </a:r>
            <a:r>
              <a:rPr lang="en-US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CBC</a:t>
            </a:r>
            <a: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พบ</a:t>
            </a:r>
            <a:r>
              <a:rPr lang="en-US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WBC</a:t>
            </a:r>
            <a: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5,490, </a:t>
            </a:r>
            <a:r>
              <a:rPr lang="en-US" sz="1800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Plt</a:t>
            </a:r>
            <a:r>
              <a:rPr lang="en-US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= 172,000 Load 0.9%NSS 2000 ml IV then 0.9%NSS rate</a:t>
            </a:r>
            <a: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80 </a:t>
            </a:r>
            <a:r>
              <a:rPr lang="en-US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ml/hr.</a:t>
            </a:r>
            <a: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แพทย์</a:t>
            </a:r>
            <a:r>
              <a:rPr lang="en-US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Consult </a:t>
            </a:r>
            <a: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รพ.พระปกเกล้า ผล </a:t>
            </a:r>
            <a:r>
              <a:rPr lang="en-US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NS</a:t>
            </a:r>
            <a: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1</a:t>
            </a:r>
            <a:r>
              <a:rPr lang="en-US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Positive IgM negative, IgG Negative</a:t>
            </a:r>
            <a: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แพทย์ให้ </a:t>
            </a:r>
            <a:r>
              <a:rPr lang="en-US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On 5%DSS 1000 ml</a:t>
            </a:r>
            <a: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. </a:t>
            </a:r>
            <a:r>
              <a:rPr lang="en-US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IV rate 100 ml/hr. </a:t>
            </a:r>
            <a: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ให้</a:t>
            </a:r>
            <a:r>
              <a:rPr lang="en-US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Refer</a:t>
            </a:r>
            <a:r>
              <a:rPr lang="th-TH" sz="18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ไป รพ.พระปกเกล้าได้</a:t>
            </a:r>
            <a:br>
              <a:rPr lang="th-TH" sz="2000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br>
              <a:rPr lang="th-TH" sz="2000" dirty="0">
                <a:solidFill>
                  <a:prstClr val="black"/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2000" b="1" u="sng" dirty="0">
                <a:solidFill>
                  <a:prstClr val="black">
                    <a:lumMod val="95000"/>
                    <a:lumOff val="5000"/>
                  </a:prst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การปรับเปลี่ยน</a:t>
            </a:r>
            <a:r>
              <a:rPr lang="th-TH" sz="2000" dirty="0">
                <a:solidFill>
                  <a:prstClr val="black">
                    <a:lumMod val="95000"/>
                    <a:lumOff val="5000"/>
                  </a:prst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br>
              <a:rPr lang="en-US" sz="2000" dirty="0">
                <a:solidFill>
                  <a:prstClr val="black">
                    <a:lumMod val="95000"/>
                    <a:lumOff val="5000"/>
                  </a:prst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en-US" sz="2000" dirty="0">
                <a:solidFill>
                  <a:prstClr val="black">
                    <a:lumMod val="95000"/>
                    <a:lumOff val="5000"/>
                  </a:prst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	</a:t>
            </a:r>
            <a:r>
              <a:rPr lang="en-US" sz="1800" dirty="0">
                <a:solidFill>
                  <a:prstClr val="black">
                    <a:lumMod val="95000"/>
                    <a:lumOff val="5000"/>
                  </a:prst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-  </a:t>
            </a:r>
            <a:r>
              <a:rPr lang="th-TH" sz="1800" dirty="0">
                <a:solidFill>
                  <a:prstClr val="black">
                    <a:lumMod val="95000"/>
                    <a:lumOff val="5000"/>
                  </a:prst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มีระบบนัดหมายผู้ป่วยมาเจาะเลือด</a:t>
            </a:r>
            <a:br>
              <a:rPr lang="th-TH" sz="1800" dirty="0">
                <a:solidFill>
                  <a:prstClr val="black">
                    <a:lumMod val="95000"/>
                    <a:lumOff val="5000"/>
                  </a:prst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1800" dirty="0">
                <a:solidFill>
                  <a:prstClr val="black">
                    <a:lumMod val="95000"/>
                    <a:lumOff val="5000"/>
                  </a:prst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มีการประชุมชี้แจงและให้ความรู้แก่นายจ้างโดยมี </a:t>
            </a:r>
            <a:r>
              <a:rPr lang="th-TH" sz="1800" dirty="0" err="1">
                <a:solidFill>
                  <a:prstClr val="black">
                    <a:lumMod val="95000"/>
                    <a:lumOff val="5000"/>
                  </a:prst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อส</a:t>
            </a:r>
            <a:r>
              <a:rPr lang="th-TH" sz="1800" dirty="0">
                <a:solidFill>
                  <a:prstClr val="black">
                    <a:lumMod val="95000"/>
                    <a:lumOff val="5000"/>
                  </a:prst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ม. ไปให้ความรู้, แจกแผ่นพับความรู้ พร้อมทั้งแจก</a:t>
            </a:r>
            <a:r>
              <a:rPr lang="th-TH" sz="1800" dirty="0" err="1">
                <a:solidFill>
                  <a:prstClr val="black">
                    <a:lumMod val="95000"/>
                    <a:lumOff val="5000"/>
                  </a:prst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ทรายอะเบท</a:t>
            </a:r>
            <a:r>
              <a:rPr lang="th-TH" sz="1800" dirty="0">
                <a:solidFill>
                  <a:prstClr val="black">
                    <a:lumMod val="95000"/>
                    <a:lumOff val="5000"/>
                  </a:prst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และทำลายแหล่งเพาะพันธุ์ยุง พร้อมทั้งแจ้งนายจ้าง ถ้าพบคนงานป่วยให้นำส่งสถานบริการสาธารณสุขไม่ให้ ซื้อยารับประทานเอง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622948428"/>
      </p:ext>
    </p:extLst>
  </p:cSld>
  <p:clrMapOvr>
    <a:masterClrMapping/>
  </p:clrMapOvr>
</p:sld>
</file>

<file path=ppt/theme/theme1.xml><?xml version="1.0" encoding="utf-8"?>
<a:theme xmlns:a="http://schemas.openxmlformats.org/drawingml/2006/main" name="5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4067</TotalTime>
  <Words>2426</Words>
  <Application>Microsoft Office PowerPoint</Application>
  <PresentationFormat>นำเสนอทางหน้าจอ (4:3)</PresentationFormat>
  <Paragraphs>289</Paragraphs>
  <Slides>11</Slides>
  <Notes>1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11</vt:i4>
      </vt:variant>
    </vt:vector>
  </HeadingPairs>
  <TitlesOfParts>
    <vt:vector size="18" baseType="lpstr">
      <vt:lpstr>Angsana New</vt:lpstr>
      <vt:lpstr>AngsanaUPC</vt:lpstr>
      <vt:lpstr>Arial</vt:lpstr>
      <vt:lpstr>Browallia New</vt:lpstr>
      <vt:lpstr>Calibri</vt:lpstr>
      <vt:lpstr>Calibri Light</vt:lpstr>
      <vt:lpstr>5_Office Theme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วิเคราะห์    พบผู้ป่วยไข้เลือดออกที่มีภาวะ DSS grade III ในปี 2563  จำนวน 1 ราย เป็นผู้ป่วยที่มีภาวะ DSS ก่อนเข้ารับการรักษาในโรงพยาบาลเป็นผู้ป่วยเพศหญิงอายุ 11 ปี ขณะเข้ารับการรักษาครั้งแรก มีไข้มา 7 ชม. (T =40.7oc) มี heart rate 120 ครั้ง/นาที RR =  22 ครั้ง/นาที ไม่พบการวัดความดันโลหิตและประเมิน Vital Signs ซ้ำ ให้ยากลับไปรับประทานที่บ้าน  ไม่มีใบนัด แนะนำถ้าพบไข้สูง 3 วัน หรือพบอาการผิดปกติให้มา รพ. หลังจากนั้นผู้ป่วยมีอาการทรุดลงมารับการรักษาในวันถัดไป แพทย์ตรวจร่างกาย, ตรวจเลือด, วัดสัญญาณชีพ BP 80/50 mmHg. พบ Liver 1 FB, TT &gt; Positive (&gt;10 จุด/ตารางนิ้ว) ตรวจ CBC พบ WBC 7.76, Plt = 67,000, Dengue Virus NS 1 = positive, IgG + IgM = negative  แพทย์ให้ สารน้ำตามเกณฑ์มาตรฐานและ Consult รพ.พระปกเกล้า ให้ Refer ไป รพ.พระปกเกล้าได้  ปี 2566 พบผู้ป่วย 1 ราย เป็นชาวกัมพูชา อายุ 32 ปี ตั้งครรภ์ 14 weeks by V/S มีไข้มา 1 วัน มารับการรักษาที่ห้องฉุกเฉิน พบ BP 98/58 mmHg. ตรวจ CBC พบ WBC 5,490, Plt = 172,000 Load 0.9%NSS 2000 ml IV then 0.9%NSS rate 80 ml/hr. แพทย์ Consult  รพ.พระปกเกล้า ผล NS1 Positive IgM negative, IgG Negative แพทย์ให้ On 5%DSS 1000 ml. IV rate 100 ml/hr. ให้ Refer ไป รพ.พระปกเกล้าได้  การปรับเปลี่ยน   -  มีระบบนัดหมายผู้ป่วยมาเจาะเลือด มีการประชุมชี้แจงและให้ความรู้แก่นายจ้างโดยมี อสม. ไปให้ความรู้, แจกแผ่นพับความรู้ พร้อมทั้งแจกทรายอะเบทและทำลายแหล่งเพาะพันธุ์ยุง พร้อมทั้งแจ้งนายจ้าง ถ้าพบคนงานป่วยให้นำส่งสถานบริการสาธารณสุขไม่ให้ ซื้อยารับประทานเอง</vt:lpstr>
      <vt:lpstr>งานนำเสนอ PowerPoint</vt:lpstr>
      <vt:lpstr>วิเคราะห์   พบผู้ป่วยไข้เลือดออกมีการระบาดในปี 2566  โดยพบมากในอายุ 10-14 ปี จำนวน 65 ราย, รองลงมาคืออายุ 15-24 ปี จำนวน 58 ราย ส่วนใหญ่อยู่ในโรงเรียนและครอบครัวประกอบอาชีพทำสวน พบมีการระบาดอย่างหนักในตำบลทับไทร มีจำนวนผู้ป่วย 124 ราย รองลงมาคือตำบลโป่งน้ำร้อน จำนวนผู้ป่วย 67 ราย และในปี 2567 (7 ม.ค.67-31 มี.ค.67) พบผู้ป่วยไข้เลือดออก โดยพบมากในอายุ 15-24 ปี จำนวน 10 ราย และรองลงมาคืออายุ 10-14 ปี จำนวน 9 ราย  พบมากที่สุดในตำบลหนองตาคง 19 รายและรองลงมาคือ ตำบลโป่งน้ำร้อน จำนวน 8 ราย  จึงมีการเปิด EOC ระบบเฝ้าระวังโดยมีการจัดตั้งศูนย์วอรูมและมีการทำงานแบบเครือข่ายใช้การแก้ปัญหาโดยการบูรณาการร่วมกันทุกภาคส่วน เฝ้าระวังเชิงรุกก่อนเกิดโรคในการค้นหาผู้ป่วยที่มีไข้ 1-2 วัน ติดตามอาการร่วมกับ อสม., อปท. และคณะครู ในทุกพื้นที่ โดยการสุ่มสำรวจลูกน้ำยุงลาย ทำลายแหล่งเพาะพันธุ์ยุงลายและหยอดทรายอะเบททุกหลังคาเรือนและโรงเรียน มีการปรับสิ่งแวดล้อมทางกายภาพโดยแนะนำให้ชาวบ้านและโรงเรียนทำลายเศษขยะและแจกันกระถางต้นไม้ จัดทำป้ายรณรงค์เตือนภัยไข้เลือดออก โรงเรียน, อสม. และองค์กรปกครองสวนท้องถิ่นร่วมกันจัดกิจกรรมรณรงค์ไข้เลือดออกในการกำจัดยุ่งตัวแก่ ทำให้ควบคุมโรคได้ในวงจำกัดมีการเฝ้าระวังการเกิดโรคไข้เลือดออกซ้ำในพื้นที่เดิม สามารถยับยั้งผู้ป่วยไข้เลือดออกรายใหม่ในพื้นที่เดิมและทำให้อัตราผู้ป่วยไข้เลือดออกลดลง  แผนพัฒนาต่อเนื่อง 1.  มีศูนย์ระบาดวิทยาอำเภอร่วมกันวิเคราะห์ข้อมูลเปรียบเทียบ แปรผลตามหลักระบาดวิทยา พร้อมกับทีม CDCU อำเภอโป่งน้ำร้อน ออกตรวจสอบและควบคุมโรคเข้มแข็งแบบยั่งยืน เป็นไปด้วยความเรียบร้อย รวดเร็ว ทันต่อเหตุการณ์  เกิดประสิทธิภาพประสิทธิผลสูงสุด บรรลุตามวัตถุประสงค์ และเป้าหมายที่กำหนดไว้  2.  พัฒนาเครือข่ายในระดับพื้นที่ ได้แก่ รพ.สต., อบต., อสม.,คณะครู  ให้มีส่วนร่วมในการเฝ้าระวัง และลดการแพร่ระบาดของโรค มีการดูแลผู้ป่วยในกลุ่มโรคไข้เลือดออกอย่างเป็นระบบร่วมโดยการ โดยใช้แอปพิเคชั่นออนไลน์  3. มีการประชุมชี้แจงข้อมูลเรื่องโรคไข้เลือดออกกับอำเภอทุกเดือนเพื่อให้ทุกภาคส่วนตระหนักช่วยกันตรวจสอบและควบคุมโรคในแต่ละพื้นที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pranee</dc:creator>
  <cp:lastModifiedBy>ประภา ชีวิโรจน์</cp:lastModifiedBy>
  <cp:revision>170</cp:revision>
  <cp:lastPrinted>2024-05-05T22:34:09Z</cp:lastPrinted>
  <dcterms:created xsi:type="dcterms:W3CDTF">2019-08-14T13:56:51Z</dcterms:created>
  <dcterms:modified xsi:type="dcterms:W3CDTF">2024-05-29T16:58:10Z</dcterms:modified>
</cp:coreProperties>
</file>