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87" r:id="rId2"/>
    <p:sldId id="288" r:id="rId3"/>
    <p:sldId id="278" r:id="rId4"/>
    <p:sldId id="279" r:id="rId5"/>
    <p:sldId id="280" r:id="rId6"/>
    <p:sldId id="284" r:id="rId7"/>
    <p:sldId id="281" r:id="rId8"/>
    <p:sldId id="282" r:id="rId9"/>
    <p:sldId id="290" r:id="rId10"/>
    <p:sldId id="286" r:id="rId11"/>
    <p:sldId id="289" r:id="rId12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093912ED-21E8-4F33-8BB2-C0B5567E770B}">
          <p14:sldIdLst>
            <p14:sldId id="287"/>
            <p14:sldId id="288"/>
            <p14:sldId id="278"/>
            <p14:sldId id="279"/>
            <p14:sldId id="280"/>
            <p14:sldId id="284"/>
          </p14:sldIdLst>
        </p14:section>
        <p14:section name="(ส่วนที่ไม่มีชื่อ)" id="{38257A40-77D2-431F-ABED-8F7FC457C186}">
          <p14:sldIdLst>
            <p14:sldId id="281"/>
            <p14:sldId id="282"/>
            <p14:sldId id="290"/>
            <p14:sldId id="286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'DHF DSS'!$B$1</c:f>
              <c:strCache>
                <c:ptCount val="1"/>
                <c:pt idx="0">
                  <c:v>อัตราการเกิด DSS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'DHF DSS'!$A$2:$A$18</c:f>
              <c:strCache>
                <c:ptCount val="17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</c:strCache>
            </c:strRef>
          </c:cat>
          <c:val>
            <c:numRef>
              <c:f>'DHF DSS'!$B$2:$B$18</c:f>
              <c:numCache>
                <c:formatCode>General</c:formatCode>
                <c:ptCount val="17"/>
                <c:pt idx="0">
                  <c:v>1.64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0.41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CC-497F-982C-D2F71E4199F6}"/>
            </c:ext>
          </c:extLst>
        </c:ser>
        <c:ser>
          <c:idx val="1"/>
          <c:order val="1"/>
          <c:tx>
            <c:strRef>
              <c:f>'DHF DSS'!$C$1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'DHF DSS'!$A$2:$A$18</c:f>
              <c:strCache>
                <c:ptCount val="17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</c:strCache>
            </c:strRef>
          </c:cat>
          <c:val>
            <c:numRef>
              <c:f>'DHF DSS'!$C$2:$C$18</c:f>
              <c:numCache>
                <c:formatCode>0.00</c:formatCode>
                <c:ptCount val="17"/>
                <c:pt idx="0">
                  <c:v>0.12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  <c:pt idx="4">
                  <c:v>0.12</c:v>
                </c:pt>
                <c:pt idx="5">
                  <c:v>0.12</c:v>
                </c:pt>
                <c:pt idx="6">
                  <c:v>0.12</c:v>
                </c:pt>
                <c:pt idx="7">
                  <c:v>0.12</c:v>
                </c:pt>
                <c:pt idx="8">
                  <c:v>0.12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0.12</c:v>
                </c:pt>
                <c:pt idx="15">
                  <c:v>0.12</c:v>
                </c:pt>
                <c:pt idx="16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CC-497F-982C-D2F71E4199F6}"/>
            </c:ext>
          </c:extLst>
        </c:ser>
        <c:ser>
          <c:idx val="2"/>
          <c:order val="2"/>
          <c:tx>
            <c:strRef>
              <c:f>'DHF DSS'!$D$1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'DHF DSS'!$A$2:$A$18</c:f>
              <c:strCache>
                <c:ptCount val="17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</c:strCache>
            </c:strRef>
          </c:cat>
          <c:val>
            <c:numRef>
              <c:f>'DHF DSS'!$D$2:$D$18</c:f>
              <c:numCache>
                <c:formatCode>General</c:formatCode>
                <c:ptCount val="17"/>
                <c:pt idx="0">
                  <c:v>-0.69</c:v>
                </c:pt>
                <c:pt idx="1">
                  <c:v>-0.69</c:v>
                </c:pt>
                <c:pt idx="2">
                  <c:v>-0.69</c:v>
                </c:pt>
                <c:pt idx="3">
                  <c:v>-0.69</c:v>
                </c:pt>
                <c:pt idx="4">
                  <c:v>-0.69</c:v>
                </c:pt>
                <c:pt idx="5">
                  <c:v>-0.69</c:v>
                </c:pt>
                <c:pt idx="6">
                  <c:v>-0.69</c:v>
                </c:pt>
                <c:pt idx="7">
                  <c:v>-0.69</c:v>
                </c:pt>
                <c:pt idx="8">
                  <c:v>-0.69</c:v>
                </c:pt>
                <c:pt idx="9">
                  <c:v>-0.69</c:v>
                </c:pt>
                <c:pt idx="10">
                  <c:v>-0.69</c:v>
                </c:pt>
                <c:pt idx="11">
                  <c:v>-0.69</c:v>
                </c:pt>
                <c:pt idx="12">
                  <c:v>-0.69</c:v>
                </c:pt>
                <c:pt idx="13">
                  <c:v>-0.69</c:v>
                </c:pt>
                <c:pt idx="14">
                  <c:v>-0.69</c:v>
                </c:pt>
                <c:pt idx="15">
                  <c:v>-0.69</c:v>
                </c:pt>
                <c:pt idx="16">
                  <c:v>-0.69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CC-497F-982C-D2F71E4199F6}"/>
            </c:ext>
          </c:extLst>
        </c:ser>
        <c:ser>
          <c:idx val="3"/>
          <c:order val="3"/>
          <c:tx>
            <c:strRef>
              <c:f>'DHF DSS'!$E$1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'DHF DSS'!$A$2:$A$18</c:f>
              <c:strCache>
                <c:ptCount val="17"/>
                <c:pt idx="0">
                  <c:v>1/63</c:v>
                </c:pt>
                <c:pt idx="1">
                  <c:v>2/63</c:v>
                </c:pt>
                <c:pt idx="2">
                  <c:v>3/63</c:v>
                </c:pt>
                <c:pt idx="3">
                  <c:v>4/63</c:v>
                </c:pt>
                <c:pt idx="4">
                  <c:v>1/64</c:v>
                </c:pt>
                <c:pt idx="5">
                  <c:v>2/64</c:v>
                </c:pt>
                <c:pt idx="6">
                  <c:v>3/64</c:v>
                </c:pt>
                <c:pt idx="7">
                  <c:v>4/64</c:v>
                </c:pt>
                <c:pt idx="8">
                  <c:v>1/65</c:v>
                </c:pt>
                <c:pt idx="9">
                  <c:v>2/65</c:v>
                </c:pt>
                <c:pt idx="10">
                  <c:v>3/65</c:v>
                </c:pt>
                <c:pt idx="11">
                  <c:v>4/65</c:v>
                </c:pt>
                <c:pt idx="12">
                  <c:v>1/66</c:v>
                </c:pt>
                <c:pt idx="13">
                  <c:v>2/66</c:v>
                </c:pt>
                <c:pt idx="14">
                  <c:v>3/66</c:v>
                </c:pt>
                <c:pt idx="15">
                  <c:v>4/66</c:v>
                </c:pt>
                <c:pt idx="16">
                  <c:v>1/67</c:v>
                </c:pt>
              </c:strCache>
            </c:strRef>
          </c:cat>
          <c:val>
            <c:numRef>
              <c:f>'DHF DSS'!$E$2:$E$18</c:f>
              <c:numCache>
                <c:formatCode>General</c:formatCode>
                <c:ptCount val="17"/>
                <c:pt idx="0">
                  <c:v>0.93</c:v>
                </c:pt>
                <c:pt idx="1">
                  <c:v>0.93</c:v>
                </c:pt>
                <c:pt idx="2">
                  <c:v>0.93</c:v>
                </c:pt>
                <c:pt idx="3">
                  <c:v>0.93</c:v>
                </c:pt>
                <c:pt idx="4">
                  <c:v>0.93</c:v>
                </c:pt>
                <c:pt idx="5">
                  <c:v>0.93</c:v>
                </c:pt>
                <c:pt idx="6">
                  <c:v>0.93</c:v>
                </c:pt>
                <c:pt idx="7">
                  <c:v>0.93</c:v>
                </c:pt>
                <c:pt idx="8">
                  <c:v>0.93</c:v>
                </c:pt>
                <c:pt idx="9">
                  <c:v>0.93</c:v>
                </c:pt>
                <c:pt idx="10">
                  <c:v>0.93</c:v>
                </c:pt>
                <c:pt idx="11">
                  <c:v>0.93</c:v>
                </c:pt>
                <c:pt idx="12">
                  <c:v>0.93</c:v>
                </c:pt>
                <c:pt idx="13">
                  <c:v>0.93</c:v>
                </c:pt>
                <c:pt idx="14">
                  <c:v>0.93</c:v>
                </c:pt>
                <c:pt idx="15">
                  <c:v>0.93</c:v>
                </c:pt>
                <c:pt idx="16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5CC-497F-982C-D2F71E419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754944"/>
        <c:axId val="146769024"/>
      </c:lineChart>
      <c:catAx>
        <c:axId val="146754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6769024"/>
        <c:crosses val="autoZero"/>
        <c:auto val="1"/>
        <c:lblAlgn val="ctr"/>
        <c:lblOffset val="100"/>
        <c:noMultiLvlLbl val="0"/>
      </c:catAx>
      <c:valAx>
        <c:axId val="146769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532567049808429"/>
              <c:y val="0.3284373491368547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6754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th-TH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510152535280917"/>
          <c:y val="0.15762713998624051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'DHF DSS'!$B$1</c:f>
              <c:strCache>
                <c:ptCount val="1"/>
                <c:pt idx="0">
                  <c:v>อัตราการป่วยด้วยโรค DHF ต่อแสนประชากร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'DHF DSS'!$A$2:$A$6</c:f>
              <c:strCache>
                <c:ptCount val="5"/>
                <c:pt idx="0">
                  <c:v>2562</c:v>
                </c:pt>
                <c:pt idx="1">
                  <c:v>2563</c:v>
                </c:pt>
                <c:pt idx="2">
                  <c:v>2564</c:v>
                </c:pt>
                <c:pt idx="3">
                  <c:v>2565</c:v>
                </c:pt>
                <c:pt idx="4">
                  <c:v>2566</c:v>
                </c:pt>
              </c:strCache>
            </c:strRef>
          </c:cat>
          <c:val>
            <c:numRef>
              <c:f>'DHF DSS'!$B$2:$B$6</c:f>
              <c:numCache>
                <c:formatCode>General</c:formatCode>
                <c:ptCount val="5"/>
                <c:pt idx="0">
                  <c:v>171.33</c:v>
                </c:pt>
                <c:pt idx="1">
                  <c:v>-21.63</c:v>
                </c:pt>
                <c:pt idx="2">
                  <c:v>-99.17</c:v>
                </c:pt>
                <c:pt idx="3">
                  <c:v>-80.849999999999994</c:v>
                </c:pt>
                <c:pt idx="4">
                  <c:v>560.02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5A-480C-AAA4-A760F85ECF9B}"/>
            </c:ext>
          </c:extLst>
        </c:ser>
        <c:ser>
          <c:idx val="1"/>
          <c:order val="1"/>
          <c:tx>
            <c:strRef>
              <c:f>'DHF DSS'!$C$1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'DHF DSS'!$A$2:$A$6</c:f>
              <c:strCache>
                <c:ptCount val="5"/>
                <c:pt idx="0">
                  <c:v>2562</c:v>
                </c:pt>
                <c:pt idx="1">
                  <c:v>2563</c:v>
                </c:pt>
                <c:pt idx="2">
                  <c:v>2564</c:v>
                </c:pt>
                <c:pt idx="3">
                  <c:v>2565</c:v>
                </c:pt>
                <c:pt idx="4">
                  <c:v>2566</c:v>
                </c:pt>
              </c:strCache>
            </c:strRef>
          </c:cat>
          <c:val>
            <c:numRef>
              <c:f>'DHF DSS'!$C$2:$C$6</c:f>
              <c:numCache>
                <c:formatCode>General</c:formatCode>
                <c:ptCount val="5"/>
                <c:pt idx="0">
                  <c:v>105.94</c:v>
                </c:pt>
                <c:pt idx="1">
                  <c:v>105.94</c:v>
                </c:pt>
                <c:pt idx="2">
                  <c:v>105.94</c:v>
                </c:pt>
                <c:pt idx="3">
                  <c:v>105.94</c:v>
                </c:pt>
                <c:pt idx="4">
                  <c:v>105.94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5A-480C-AAA4-A760F85ECF9B}"/>
            </c:ext>
          </c:extLst>
        </c:ser>
        <c:ser>
          <c:idx val="2"/>
          <c:order val="2"/>
          <c:tx>
            <c:strRef>
              <c:f>'DHF DSS'!$D$1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'DHF DSS'!$A$2:$A$6</c:f>
              <c:strCache>
                <c:ptCount val="5"/>
                <c:pt idx="0">
                  <c:v>2562</c:v>
                </c:pt>
                <c:pt idx="1">
                  <c:v>2563</c:v>
                </c:pt>
                <c:pt idx="2">
                  <c:v>2564</c:v>
                </c:pt>
                <c:pt idx="3">
                  <c:v>2565</c:v>
                </c:pt>
                <c:pt idx="4">
                  <c:v>2566</c:v>
                </c:pt>
              </c:strCache>
            </c:strRef>
          </c:cat>
          <c:val>
            <c:numRef>
              <c:f>'DHF DSS'!$D$2:$D$6</c:f>
              <c:numCache>
                <c:formatCode>General</c:formatCode>
                <c:ptCount val="5"/>
                <c:pt idx="0">
                  <c:v>-445.15</c:v>
                </c:pt>
                <c:pt idx="1">
                  <c:v>-445.15</c:v>
                </c:pt>
                <c:pt idx="2">
                  <c:v>-445.15</c:v>
                </c:pt>
                <c:pt idx="3">
                  <c:v>-445.15</c:v>
                </c:pt>
                <c:pt idx="4">
                  <c:v>-445.15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45A-480C-AAA4-A760F85ECF9B}"/>
            </c:ext>
          </c:extLst>
        </c:ser>
        <c:ser>
          <c:idx val="3"/>
          <c:order val="3"/>
          <c:tx>
            <c:strRef>
              <c:f>'DHF DSS'!$E$1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'DHF DSS'!$A$2:$A$6</c:f>
              <c:strCache>
                <c:ptCount val="5"/>
                <c:pt idx="0">
                  <c:v>2562</c:v>
                </c:pt>
                <c:pt idx="1">
                  <c:v>2563</c:v>
                </c:pt>
                <c:pt idx="2">
                  <c:v>2564</c:v>
                </c:pt>
                <c:pt idx="3">
                  <c:v>2565</c:v>
                </c:pt>
                <c:pt idx="4">
                  <c:v>2566</c:v>
                </c:pt>
              </c:strCache>
            </c:strRef>
          </c:cat>
          <c:val>
            <c:numRef>
              <c:f>'DHF DSS'!$E$2:$E$6</c:f>
              <c:numCache>
                <c:formatCode>General</c:formatCode>
                <c:ptCount val="5"/>
                <c:pt idx="0">
                  <c:v>657.03</c:v>
                </c:pt>
                <c:pt idx="1">
                  <c:v>657.03</c:v>
                </c:pt>
                <c:pt idx="2">
                  <c:v>657.03</c:v>
                </c:pt>
                <c:pt idx="3">
                  <c:v>657.03</c:v>
                </c:pt>
                <c:pt idx="4">
                  <c:v>657.03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45A-480C-AAA4-A760F85EC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801600"/>
        <c:axId val="147803136"/>
      </c:lineChart>
      <c:catAx>
        <c:axId val="1478016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7803136"/>
        <c:crosses val="autoZero"/>
        <c:auto val="1"/>
        <c:lblAlgn val="ctr"/>
        <c:lblOffset val="100"/>
        <c:noMultiLvlLbl val="0"/>
      </c:catAx>
      <c:valAx>
        <c:axId val="147803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532567049808429"/>
              <c:y val="0.3284373491368547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478016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050"/>
      </a:pPr>
      <a:endParaRPr lang="th-TH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15"/>
          </a:xfrm>
          <a:prstGeom prst="rect">
            <a:avLst/>
          </a:prstGeom>
        </p:spPr>
        <p:txBody>
          <a:bodyPr vert="horz" lIns="92320" tIns="46160" rIns="92320" bIns="4616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1015"/>
          </a:xfrm>
          <a:prstGeom prst="rect">
            <a:avLst/>
          </a:prstGeom>
        </p:spPr>
        <p:txBody>
          <a:bodyPr vert="horz" lIns="92320" tIns="46160" rIns="92320" bIns="46160" rtlCol="0"/>
          <a:lstStyle>
            <a:lvl1pPr algn="r">
              <a:defRPr sz="1200"/>
            </a:lvl1pPr>
          </a:lstStyle>
          <a:p>
            <a:fld id="{807F6ACB-C62F-4CEC-8C95-FEEC80ACC449}" type="datetimeFigureOut">
              <a:rPr lang="th-TH" smtClean="0"/>
              <a:t>29/05/67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0" tIns="46160" rIns="92320" bIns="4616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320" tIns="46160" rIns="92320" bIns="4616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1" cy="501015"/>
          </a:xfrm>
          <a:prstGeom prst="rect">
            <a:avLst/>
          </a:prstGeom>
        </p:spPr>
        <p:txBody>
          <a:bodyPr vert="horz" lIns="92320" tIns="46160" rIns="92320" bIns="4616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1" cy="501015"/>
          </a:xfrm>
          <a:prstGeom prst="rect">
            <a:avLst/>
          </a:prstGeom>
        </p:spPr>
        <p:txBody>
          <a:bodyPr vert="horz" lIns="92320" tIns="46160" rIns="92320" bIns="46160" rtlCol="0" anchor="b"/>
          <a:lstStyle>
            <a:lvl1pPr algn="r">
              <a:defRPr sz="1200"/>
            </a:lvl1pPr>
          </a:lstStyle>
          <a:p>
            <a:fld id="{8578A82B-0030-48AB-B1BD-963D0E113F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288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9DB0F-4419-4EA7-A4F0-474237599918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294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9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0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9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6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3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6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5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72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34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7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3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5/29/2024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1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2564904"/>
            <a:ext cx="7886700" cy="8832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54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ลดอัตราป่วยโรคไข้เลือดออก</a:t>
            </a:r>
          </a:p>
        </p:txBody>
      </p:sp>
    </p:spTree>
    <p:extLst>
      <p:ext uri="{BB962C8B-B14F-4D97-AF65-F5344CB8AC3E}">
        <p14:creationId xmlns:p14="http://schemas.microsoft.com/office/powerpoint/2010/main" val="1529335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568866" y="815876"/>
            <a:ext cx="8480475" cy="59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อัตราการป่วยด้วยโรคไข้เลือดออกต่อแสนประชากร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ด้วย </a:t>
            </a:r>
            <a:r>
              <a:rPr lang="en-US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Control Chart ±2 SD</a:t>
            </a:r>
            <a:endParaRPr lang="th-TH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47098" y="415082"/>
            <a:ext cx="6924011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8" name="แผนภูมิ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474353"/>
              </p:ext>
            </p:extLst>
          </p:nvPr>
        </p:nvGraphicFramePr>
        <p:xfrm>
          <a:off x="683568" y="1412776"/>
          <a:ext cx="7702243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57721" y="168895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solidFill>
                  <a:prstClr val="black"/>
                </a:solidFill>
                <a:cs typeface="Angsana New"/>
              </a:rPr>
              <a:t>รพ.โป่งน้ำร้อน พ.ค.67</a:t>
            </a:r>
          </a:p>
        </p:txBody>
      </p:sp>
      <p:sp>
        <p:nvSpPr>
          <p:cNvPr id="9" name="กล่องข้อความ 2"/>
          <p:cNvSpPr txBox="1">
            <a:spLocks noChangeArrowheads="1"/>
          </p:cNvSpPr>
          <p:nvPr/>
        </p:nvSpPr>
        <p:spPr bwMode="auto">
          <a:xfrm>
            <a:off x="8208079" y="6239023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9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875839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3569" y="980728"/>
            <a:ext cx="8011396" cy="5530476"/>
          </a:xfrm>
        </p:spPr>
        <p:txBody>
          <a:bodyPr>
            <a:noAutofit/>
          </a:bodyPr>
          <a:lstStyle/>
          <a:p>
            <a:r>
              <a:rPr lang="th-TH" sz="2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</a:t>
            </a:r>
            <a:br>
              <a:rPr lang="th-TH" sz="2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พบผู้ป่วยไข้เลือดออกมีการระบาดในปี 2566  โดยพบมากในอายุ 10-14 ปี จำนวน 65 ราย, รองลงมาคืออายุ 15-24 ปี จำนวน 58 ราย ส่วนใหญ่อยู่ในโรงเรียนและครอบครัวประกอบอาชีพทำสวน พบมีการระบาดอย่างหนักในตำบลทับไทร มีจำนวนผู้ป่วย 124 ราย รองลงมาคือตำบลโป่งน้ำร้อน จำนวนผู้ป่วย 67 ราย และในปี 2567 (7 ม.ค.67-31 มี.ค.67) พบผู้ป่วยไข้เลือดออก โดยพบมากในอายุ 15-24 ปี จำนวน 10 ราย และรองลงมาคืออายุ 10-14 ปี จำนวน 9 ราย  พบมากที่สุดในตำบลหนองตาคง 19 รายและรองลงมาคือ ตำบลโป่งน้ำร้อน จำนวน 8 ราย  จึงมีการเปิด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EOC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ระบบเฝ้าระวังโดยมีการจัดตั้งศูนย์วอ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รูม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และมีการทำงานแบบเครือข่ายใช้การแก้ปัญหาโดยการบูร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ณา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การร่วมกันทุกภาคส่วน เฝ้าระวังเชิงรุกก่อนเกิดโรคในการค้นหาผู้ป่วยที่มีไข้ 1-2 วัน ติดตามอาการร่วมกับ 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อส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ม., 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อปท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และคณะครู ในทุกพื้นที่ โดยการสุ่มสำรวจลูกน้ำยุงลาย ทำลายแหล่งเพาะพันธุ์ยุงลายและหยอด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ทรายอะเบททุก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หลังคาเรือนและโรงเรียน มีการปรับสิ่งแวดล้อมทางกายภาพโดยแนะนำให้ชาวบ้านและโรงเรียนทำลายเศษขยะและแจกันกระถางต้นไม้ จัดทำป้ายรณรงค์เตือนภัยไข้เลือดออก โรงเรียน, 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อส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ม. และองค์กรปกครองสวนท้องถิ่นร่วมกันจัดกิจกรรมรณรงค์ไข้เลือดออกในการกำจัดยุ่งตัวแก่ ทำให้ควบคุมโรคได้ในวงจำกัดมีการเฝ้าระวังการเกิดโรคไข้เลือดออกซ้ำในพื้นที่เดิม สามารถยับยั้งผู้ป่วยไข้เลือดออกรายใหม่ในพื้นที่เดิมและทำให้อัตราผู้ป่วยไข้เลือดออกลดลง</a:t>
            </a:r>
            <a:b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b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แผนพัฒนาต่อเนื่อง</a:t>
            </a:r>
            <a:b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1.  มีศูนย์ระบาดวิทยาอำเภอร่วมกันวิเคราะห์ข้อมูลเปรียบเทียบ แปรผลตามหลักระบาดวิทยา พร้อมกับทีม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CDCU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อำเภอโป่งน้ำร้อน ออกตรวจสอบและควบคุมโรคเข้มแข็งแบบยั่งยืน เป็นไปด้วยความเรียบร้อย รวดเร็ว ทันต่อเหตุการณ์  เกิดประสิทธิภาพประสิทธิผลสูงสุด บรรลุตามวัตถุประสงค์ และเป้าหมายที่กำหนดไว้ </a:t>
            </a:r>
            <a:b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2.  พัฒนาเครือข่ายในระดับพื้นที่ ได้แก่ รพ.สต., 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อบต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., 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อส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ม.,คณะครู  ให้มีส่วนร่วมในการเฝ้าระวัง และลดการแพร่ระบาดของโรค มีการดูแลผู้ป่วยในกลุ่มโรคไข้เลือดออกอย่างเป็นระบบร่วมโดยการ โดยใช้</a:t>
            </a:r>
            <a:r>
              <a:rPr lang="th-TH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แอปพิเคชั่น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ออนไลน์ </a:t>
            </a:r>
            <a:b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3. มีการประชุมชี้แจงข้อมูลเรื่องโรคไข้เลือดออกกับอำเภอทุกเดือนเพื่อให้ทุกภาคส่วนตระหนักช่วยกันตรวจสอบและควบคุมโรคในแต่ละพื้นที่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51733" y="476672"/>
            <a:ext cx="6924011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13820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solidFill>
                  <a:prstClr val="black"/>
                </a:solidFill>
                <a:cs typeface="Angsana New"/>
              </a:rPr>
              <a:t>รพ.โป่งน้ำร้อน พ.ค.67</a:t>
            </a: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06199" y="622488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10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47691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กล่องข้อความ 8"/>
          <p:cNvSpPr txBox="1"/>
          <p:nvPr/>
        </p:nvSpPr>
        <p:spPr>
          <a:xfrm>
            <a:off x="109776" y="792228"/>
            <a:ext cx="143827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     Purpose</a:t>
            </a:r>
            <a:endParaRPr lang="th-TH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1619672" y="781253"/>
            <a:ext cx="184785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Primary Driver</a:t>
            </a:r>
            <a:endParaRPr lang="th-TH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2987824" y="776839"/>
            <a:ext cx="219959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Secondary   Driver</a:t>
            </a:r>
            <a:endParaRPr lang="th-TH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5760096" y="764704"/>
            <a:ext cx="255683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Intervention/change Idea</a:t>
            </a:r>
            <a:endParaRPr lang="th-TH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91712" y="2734884"/>
            <a:ext cx="1570652" cy="1774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เป้าหมาย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ลดการระบาดโรคไข้เลือดออกในชุมชน</a:t>
            </a:r>
          </a:p>
          <a:p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ผู้ป่วยไข้เลือดออกเข้าถึงสถานบริการทันเวลาไม่เกิดภาวะ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DSS</a:t>
            </a:r>
          </a:p>
          <a:p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ไม่พบผู้ป่วยไข้เลือดออกเสียชีวิต</a:t>
            </a:r>
          </a:p>
        </p:txBody>
      </p:sp>
      <p:sp>
        <p:nvSpPr>
          <p:cNvPr id="21" name="กล่องข้อความ 20"/>
          <p:cNvSpPr txBox="1"/>
          <p:nvPr/>
        </p:nvSpPr>
        <p:spPr>
          <a:xfrm>
            <a:off x="2421933" y="2912490"/>
            <a:ext cx="150238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KPI Process :</a:t>
            </a:r>
          </a:p>
          <a:p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ควบคุมโรคเป็นไปตามมาตรฐาน 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3:3:1:3</a:t>
            </a:r>
          </a:p>
          <a:p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KPI Outcome :</a:t>
            </a:r>
          </a:p>
          <a:p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 อัตรา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DSS = 0</a:t>
            </a:r>
          </a:p>
          <a:p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อัตราตาย 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=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0</a:t>
            </a:r>
            <a:endParaRPr lang="en-US" sz="1400" b="1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94841" y="332656"/>
            <a:ext cx="6818212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การดูแลผู้ป่วย ไข้เลือดออก</a:t>
            </a:r>
            <a:endParaRPr lang="en-US" alt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77299" y="4725144"/>
            <a:ext cx="1603357" cy="138441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KPI</a:t>
            </a:r>
          </a:p>
          <a:p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อัตราผู้ป่วยไข้เลือดออกลดลง 20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%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ของ</a:t>
            </a:r>
            <a:r>
              <a:rPr lang="th-TH" sz="1400" dirty="0" err="1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ค่ามัธย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ฐาน</a:t>
            </a:r>
          </a:p>
          <a:p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อัตรา 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DSS = 0</a:t>
            </a:r>
          </a:p>
          <a:p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อัตราตาย 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= 0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4139952" y="1299430"/>
            <a:ext cx="1868529" cy="320969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-ชุมชน, สถานศึกษา, นายจ้างของแรงงานต่างด้าวมีความรู้และได้รับการดูแลจากทุกภาคส่วนเพื่อควบคุมโรคไม่ให้เกิดการระบาด</a:t>
            </a:r>
          </a:p>
          <a:p>
            <a:r>
              <a:rPr lang="th-TH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-มีการรณรงค์ป้องกันโรคไข้เลือดออกให้สถานศึกษา,ชุมชนมีส่วนร่วมและมีการ</a:t>
            </a:r>
            <a:r>
              <a:rPr lang="en-US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 Feed back </a:t>
            </a:r>
            <a:r>
              <a:rPr lang="th-TH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ข้อมูล</a:t>
            </a:r>
          </a:p>
          <a:p>
            <a:r>
              <a:rPr lang="th-TH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- มี </a:t>
            </a:r>
            <a:r>
              <a:rPr lang="en-US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SAT </a:t>
            </a:r>
            <a:r>
              <a:rPr lang="th-TH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(ทีมตระหนักรู้)และทีม </a:t>
            </a:r>
            <a:r>
              <a:rPr lang="en-US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JTI</a:t>
            </a:r>
            <a:r>
              <a:rPr lang="th-TH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 (ทีมควบคุมโรค) ในการควบคุมโรคและเฝ้าระวังเชิงรุกก่อนเกิดโรค</a:t>
            </a:r>
          </a:p>
          <a:p>
            <a:r>
              <a:rPr lang="th-TH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- เพิ่มสมรรถนะแพทย์, พยาบาลในการปฏิบัติตาม </a:t>
            </a:r>
            <a:r>
              <a:rPr lang="en-US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CPG</a:t>
            </a:r>
            <a:r>
              <a:rPr lang="th-TH" sz="14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 อย่างเคร่งครัด</a:t>
            </a:r>
            <a:endParaRPr lang="en-US" sz="1400" dirty="0">
              <a:solidFill>
                <a:prstClr val="black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0" name="TextBox 6"/>
          <p:cNvSpPr txBox="1"/>
          <p:nvPr/>
        </p:nvSpPr>
        <p:spPr>
          <a:xfrm>
            <a:off x="6300192" y="1268760"/>
            <a:ext cx="2520280" cy="495520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ให้สุขศึกษาและเผยแพร่ประชาสัมพันธ์โดยใช้หลากหลายช่องทาง, สื่อมวลชน, หอกระจายข่าย, โปสเตอร์, สิ่งพิมพ์ (ในหมู่บ้าน, ชุมชน, </a:t>
            </a:r>
            <a:r>
              <a:rPr lang="th-TH" sz="1300" dirty="0" err="1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รร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., </a:t>
            </a:r>
            <a:r>
              <a:rPr lang="th-TH" sz="1300" dirty="0" err="1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ล้ง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</a:p>
          <a:p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โรงเรียน  จัดทำแผ่นพับความรู้และให้ความรู้ผ่านเสียงตามสาย</a:t>
            </a:r>
          </a:p>
          <a:p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ทุกหน่วยบริการส่งต่อข้อมูลแก่ทีม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SAT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และ 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JIT 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ทันทีเมื่อพบผู้ป่วยเพื่อสอบสวนและควบคุมโรคใน 24 ชม. และมีการเฝ้าระวังโรคอย่างต่อเนื่องและสม่ำเสมอ, มี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Line CDCU, Line </a:t>
            </a:r>
            <a:r>
              <a:rPr lang="th-TH" sz="1300" dirty="0" err="1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อส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ม.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เข้มแข็ง 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Line EOC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อ.โป่งน้ำร้อน</a:t>
            </a:r>
          </a:p>
          <a:p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300" dirty="0" err="1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คป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สอ. และ </a:t>
            </a:r>
            <a:r>
              <a:rPr lang="th-TH" sz="1300" dirty="0" err="1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พชอ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. ร่วมรณรงค์ช่วงที่มีการระบาดของโรค (มีการเปิด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EOC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ระบบเฝ้าระวังโดยมีการจัดตั้งศูนย์วอ</a:t>
            </a:r>
            <a:r>
              <a:rPr lang="th-TH" sz="1300" dirty="0" err="1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รูม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และมีการทำงานแบบเครือข่ายใช้การแก้ปัญหาโดยการบูร</a:t>
            </a:r>
            <a:r>
              <a:rPr lang="th-TH" sz="1300" dirty="0" err="1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ณา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การร่วมกับทุกภาคส่วน เฝ้าระวังเชิงรุกก่อนเกิดโรคในการค้นหาผู้ป่วย)</a:t>
            </a:r>
          </a:p>
          <a:p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มีการติดตามประเมินผล</a:t>
            </a:r>
            <a:r>
              <a:rPr lang="en-US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HI, CI</a:t>
            </a:r>
            <a:r>
              <a:rPr lang="th-TH" sz="13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ในชุมชนทุกเดือน- - </a:t>
            </a:r>
            <a:r>
              <a:rPr lang="th-TH" sz="13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ทีม</a:t>
            </a:r>
            <a:r>
              <a:rPr lang="en-US" sz="13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  CDCU </a:t>
            </a:r>
            <a:r>
              <a:rPr lang="th-TH" sz="1300" dirty="0">
                <a:solidFill>
                  <a:prstClr val="black"/>
                </a:solidFill>
                <a:latin typeface="AngsanaUPC" pitchFamily="18" charset="-34"/>
                <a:cs typeface="AngsanaUPC" pitchFamily="18" charset="-34"/>
              </a:rPr>
              <a:t>ระดับอำเภอมีการควบคุมแหล่งเพาะพันธุ์ยุงก่อนระบาด มีการปรับสิ่งแวดล้อมทางกายภาพ โดยแนะนำให้ทำลายขยะเศษภาชนะและแจกกันกระถางต้นไม้</a:t>
            </a:r>
          </a:p>
          <a:p>
            <a:pPr lvl="0"/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ปรับการเฝ้าระวังและ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re-assessment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ด้วย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Dengue chart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และเกณฑ์การรายงานแพทย์</a:t>
            </a:r>
          </a:p>
          <a:p>
            <a:pPr lvl="0"/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ส่งเสริมปฏิบัติตาม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CPG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และติดตามประเมินผล, มีระบบนิเทศรายบุคคล</a:t>
            </a:r>
            <a:endParaRPr lang="en-US" sz="13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2411760" y="1299430"/>
            <a:ext cx="1502381" cy="120160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ลดอัตราป่วยด้วยโรคไข้เลือดออก</a:t>
            </a:r>
          </a:p>
          <a:p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ควบคุมยุงลายและทำลายแหล่งเพาะพันธุยุง</a:t>
            </a:r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 flipH="1" flipV="1">
            <a:off x="3924524" y="3565271"/>
            <a:ext cx="1630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ลูกศรเชื่อมต่อแบบตรง 33"/>
          <p:cNvCxnSpPr/>
          <p:nvPr/>
        </p:nvCxnSpPr>
        <p:spPr>
          <a:xfrm flipH="1">
            <a:off x="1880656" y="3565271"/>
            <a:ext cx="2609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257721" y="168895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solidFill>
                  <a:prstClr val="black"/>
                </a:solidFill>
                <a:cs typeface="Angsana New"/>
              </a:rPr>
              <a:t>รพ.โป่งน้ำร้อน พ.ค.67</a:t>
            </a:r>
          </a:p>
        </p:txBody>
      </p:sp>
      <p:sp>
        <p:nvSpPr>
          <p:cNvPr id="25" name="กล่องข้อความ 2"/>
          <p:cNvSpPr txBox="1">
            <a:spLocks noChangeArrowheads="1"/>
          </p:cNvSpPr>
          <p:nvPr/>
        </p:nvSpPr>
        <p:spPr bwMode="auto">
          <a:xfrm>
            <a:off x="8277192" y="6453336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1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454152" y="1268760"/>
            <a:ext cx="1408212" cy="9773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Problem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อัตราป่วยด้วยโรคไข้เลือดออกเพิ่มขึ้น</a:t>
            </a:r>
          </a:p>
          <a:p>
            <a:r>
              <a:rPr lang="th-TH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พบผู้ป่วย</a:t>
            </a:r>
            <a:r>
              <a:rPr lang="en-US" sz="1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DSS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2141640" y="1757437"/>
            <a:ext cx="0" cy="21036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/>
          <p:nvPr/>
        </p:nvCxnSpPr>
        <p:spPr>
          <a:xfrm flipH="1">
            <a:off x="2141640" y="3861048"/>
            <a:ext cx="26098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ลูกศรเชื่อมต่อแบบตรง 28"/>
          <p:cNvCxnSpPr/>
          <p:nvPr/>
        </p:nvCxnSpPr>
        <p:spPr>
          <a:xfrm flipH="1">
            <a:off x="2150776" y="1757437"/>
            <a:ext cx="26098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/>
          <p:nvPr/>
        </p:nvCxnSpPr>
        <p:spPr>
          <a:xfrm flipH="1">
            <a:off x="6008482" y="2788926"/>
            <a:ext cx="2917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256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51516" y="2"/>
            <a:ext cx="6430286" cy="530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altLang="en-US" sz="3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Flowchart </a:t>
            </a:r>
            <a:r>
              <a:rPr lang="th-TH" altLang="en-US" sz="3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ของการดูแลผู้ป่วยโรคไข้เลือดออก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3580384" y="530917"/>
            <a:ext cx="2575792" cy="50799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ผู้ป่วยมีไข้สูงลอยเฉียบพลันมากกว่า 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48 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ชม.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โดยยังหาสาเหตุไม่ได้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13" name="Straight Arrow Connector 19"/>
          <p:cNvCxnSpPr>
            <a:endCxn id="25" idx="0"/>
          </p:cNvCxnSpPr>
          <p:nvPr/>
        </p:nvCxnSpPr>
        <p:spPr>
          <a:xfrm>
            <a:off x="4492229" y="1038915"/>
            <a:ext cx="0" cy="18093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2857500" y="1292974"/>
            <a:ext cx="1550194" cy="3714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TT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 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negative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472680" y="1784914"/>
            <a:ext cx="1035424" cy="29233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TT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 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positive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ea typeface="Calibri" pitchFamily="34" charset="0"/>
              <a:cs typeface="Browallia New" panose="020B0604020202020204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(&gt;10 จุด/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ตร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.นิ้ว)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17" name="Straight Arrow Connector 22"/>
          <p:cNvCxnSpPr/>
          <p:nvPr/>
        </p:nvCxnSpPr>
        <p:spPr>
          <a:xfrm>
            <a:off x="3005418" y="1543890"/>
            <a:ext cx="846502" cy="80071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23"/>
          <p:cNvCxnSpPr>
            <a:endCxn id="9" idx="0"/>
          </p:cNvCxnSpPr>
          <p:nvPr/>
        </p:nvCxnSpPr>
        <p:spPr>
          <a:xfrm>
            <a:off x="4492229" y="1865314"/>
            <a:ext cx="7763" cy="4792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755576" y="1188666"/>
            <a:ext cx="2352194" cy="78595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-  หาสาเหตุของไข้ตามความเหมาะสม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-  F/U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จนคนไข้หายเป็นปกติ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- 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ถ้าไข้ไม่ลด นัดมา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F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U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ทุก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1-2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วัน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20" name="Straight Arrow Connector 26"/>
          <p:cNvCxnSpPr>
            <a:endCxn id="10" idx="0"/>
          </p:cNvCxnSpPr>
          <p:nvPr/>
        </p:nvCxnSpPr>
        <p:spPr>
          <a:xfrm>
            <a:off x="1999332" y="1974616"/>
            <a:ext cx="0" cy="20526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3851920" y="2344600"/>
            <a:ext cx="1296144" cy="508336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CBC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,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Dengue</a:t>
            </a:r>
            <a:r>
              <a:rPr kumimoji="0" lang="en-US" altLang="th-TH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 titer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(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NS1Ag, IgM, IgG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22" name="Straight Arrow Connector 28"/>
          <p:cNvCxnSpPr>
            <a:stCxn id="9" idx="2"/>
          </p:cNvCxnSpPr>
          <p:nvPr/>
        </p:nvCxnSpPr>
        <p:spPr>
          <a:xfrm>
            <a:off x="4499992" y="2852936"/>
            <a:ext cx="0" cy="324016"/>
          </a:xfrm>
          <a:prstGeom prst="straightConnector1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1451516" y="2179881"/>
            <a:ext cx="1095632" cy="56393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- ทำ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TT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ซ้ำ ถ้ายังสงสัย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Dengue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2534771" y="3447813"/>
            <a:ext cx="1483336" cy="98929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ถ้าไม่แน่ชัดว่าเป็น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DF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หรือ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DHF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ให้นัดมา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F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U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ทุก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1-2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วัน แล้วแต่อาการ (ในระยะไข้)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4539413" y="3450534"/>
            <a:ext cx="1919288" cy="1778666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Dx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: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DF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, 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DHF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(ดูหมายเหตุ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1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)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-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ให้รักษาที่บ้าน ถ้าอาการไม่หนัก และมาตรวจซ้ำง่าย โดยแนะนำอาการที่ต้องมาพบแพทย์ก่อนนัด  หาก </a:t>
            </a:r>
            <a:r>
              <a:rPr lang="en-US" altLang="th-TH" sz="1400" dirty="0"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DF</a:t>
            </a:r>
            <a:r>
              <a:rPr kumimoji="0" lang="en-US" altLang="th-TH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</a:t>
            </a:r>
            <a:r>
              <a:rPr kumimoji="0" lang="th-TH" altLang="th-TH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ธรรมดา</a:t>
            </a:r>
            <a:r>
              <a:rPr kumimoji="0" lang="en-US" altLang="th-TH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Serial CBC OD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(หมายเหตุ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2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)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- Admit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เมื่อมี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indication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(หมายเหตุ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3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)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1955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5" name="แผนผังลําดับงาน: การตัดสินใจ 24"/>
          <p:cNvSpPr/>
          <p:nvPr/>
        </p:nvSpPr>
        <p:spPr>
          <a:xfrm>
            <a:off x="3970734" y="1219855"/>
            <a:ext cx="1042988" cy="645459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h-TH" altLang="th-TH" sz="1050" dirty="0">
                <a:solidFill>
                  <a:schemeClr val="tx1"/>
                </a:solidFill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ทำ  </a:t>
            </a:r>
            <a:r>
              <a:rPr lang="en-US" altLang="th-TH" sz="1050" dirty="0">
                <a:solidFill>
                  <a:schemeClr val="tx1"/>
                </a:solidFill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Tourniquet  test</a:t>
            </a:r>
            <a:endParaRPr lang="en-US" altLang="th-TH" sz="105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34" name="Straight Arrow Connector 23"/>
          <p:cNvCxnSpPr/>
          <p:nvPr/>
        </p:nvCxnSpPr>
        <p:spPr>
          <a:xfrm flipH="1">
            <a:off x="3107770" y="1542583"/>
            <a:ext cx="862965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ตัวเชื่อมต่อหักมุม 50"/>
          <p:cNvCxnSpPr/>
          <p:nvPr/>
        </p:nvCxnSpPr>
        <p:spPr>
          <a:xfrm rot="16200000" flipH="1">
            <a:off x="4428774" y="2356153"/>
            <a:ext cx="2721" cy="2142972"/>
          </a:xfrm>
          <a:prstGeom prst="bentConnector3">
            <a:avLst>
              <a:gd name="adj1" fmla="val -8401323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458700" y="515464"/>
            <a:ext cx="259117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หมายเหตุ</a:t>
            </a:r>
            <a:endParaRPr lang="en-US" sz="11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th-TH" sz="105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การวินิจฉัย</a:t>
            </a:r>
            <a:r>
              <a:rPr lang="en-US" sz="1050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(1)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en-US" sz="105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DF  </a:t>
            </a:r>
            <a:r>
              <a:rPr lang="th-TH" sz="105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ต้องเข้าเกณฑ์ทุกข้อต่อไปนี้</a:t>
            </a:r>
            <a:endParaRPr lang="en-US" sz="105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ไข้  ร่วมกับปวดเมื่อยตามตัว  หรือปวดกระดูก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TT  positive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หรือมีเลือดออก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Platelet  ≤  100,000/cu.mm,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  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WBC  &lt;  5,000/cu.mm</a:t>
            </a:r>
          </a:p>
          <a:p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ไม่มีหลักฐานการรั่วของพลาสมา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en-US" sz="105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DHF  </a:t>
            </a:r>
            <a:r>
              <a:rPr lang="th-TH" sz="105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ต้องเข้าเกณฑ์ทุกข้อต่อไปนี้</a:t>
            </a:r>
            <a:endParaRPr lang="en-US" sz="105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ไข้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TT  positive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หรือมีเลือดออก (อาจมีตับโต  อาจมี  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shock)</a:t>
            </a:r>
          </a:p>
          <a:p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Platelet  ≤  100,000/cu.mm</a:t>
            </a:r>
          </a:p>
          <a:p>
            <a:r>
              <a:rPr lang="en-US" sz="105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Hct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เพิ่มขึ้นจากเดิม  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&gt;  20%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หรือมีหลักฐานการรั่วของ  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Plasma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เช่น  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Pleural  effusion,  Ascites,  hypoalbuminemia</a:t>
            </a:r>
          </a:p>
          <a:p>
            <a:pPr lvl="0"/>
            <a:r>
              <a:rPr lang="th-TH" sz="105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อาการที่ต้องมาพบแพทย์ก่อนนัดทันที</a:t>
            </a:r>
            <a:r>
              <a:rPr lang="th-TH" sz="105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105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(2)</a:t>
            </a:r>
            <a:r>
              <a:rPr lang="th-TH" sz="105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</a:p>
          <a:p>
            <a:pPr lvl="0"/>
            <a:r>
              <a:rPr lang="th-TH" sz="105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               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แม้จะเป็นเวลากลางคืน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มีอาการเลวลงเมื่อไข้ลง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มีเลือดออก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ซึม  คลื่นไส้  อาเจียน  ปวดท้อง  หรือกระหายน้ำ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เอะอะโวยวาย  กระสับกระส่าย  ตัวเย็นผิดปกติ  เหงื่อออก  เด็กเล็กมีตัวลาย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ปัสสาวะออกน้อยผิดปกติ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0"/>
            <a:r>
              <a:rPr lang="en-US" sz="105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Indication  </a:t>
            </a:r>
            <a:r>
              <a:rPr lang="th-TH" sz="105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ในการ  </a:t>
            </a:r>
            <a:r>
              <a:rPr lang="en-US" sz="105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Admit(3)</a:t>
            </a:r>
            <a:endParaRPr lang="en-US" sz="1050" b="1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อ่อนเพลียมาก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มีเลือดออก</a:t>
            </a:r>
            <a:b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Platelet  ≤  100,000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  </a:t>
            </a:r>
            <a:r>
              <a:rPr lang="en-US" sz="105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Hct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เพิ่มจากเดิม  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10 – 20%</a:t>
            </a: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ไข้ลด  แต่อาการไม่ดีขึ้น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แย่ลง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อาเจียนมาก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/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ปวดท้องมาก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Impending shock/shock</a:t>
            </a:r>
          </a:p>
          <a:p>
            <a:pPr lvl="1"/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Capillary refill &gt; 2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วินาที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lvl="1"/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Pulse pressure  ≤  20  mmHg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หรือ  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Hypotension</a:t>
            </a: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ปัสสาวะออกน้อย หรือไม่ปัสสาวะนาน </a:t>
            </a:r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6  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ชม. ขึ้นไป</a:t>
            </a:r>
          </a:p>
          <a:p>
            <a:pPr lvl="1"/>
            <a:r>
              <a:rPr lang="en-US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liver</a:t>
            </a:r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altLang="th-TH" sz="1050" dirty="0"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&gt;</a:t>
            </a:r>
            <a:r>
              <a:rPr lang="en-US" altLang="th-TH" sz="1050" dirty="0"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2 cm</a:t>
            </a: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สตรีตั้งครรภ์</a:t>
            </a: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ผู้ป่วยอ้วนมาก</a:t>
            </a:r>
          </a:p>
          <a:p>
            <a:pPr lvl="1"/>
            <a:r>
              <a:rPr lang="th-TH" sz="105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ผู้ป่วยที่ไม่สามารถติดตามแบบผู้ป่วยนอกได้</a:t>
            </a:r>
            <a:endParaRPr lang="en-US" sz="105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31954" y="229022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cs typeface="+mj-cs"/>
              </a:rPr>
              <a:t>รพ.โป่งน้ำร้อน พ.ค.67</a:t>
            </a:r>
          </a:p>
        </p:txBody>
      </p:sp>
      <p:sp>
        <p:nvSpPr>
          <p:cNvPr id="26" name="กล่องข้อความ 2"/>
          <p:cNvSpPr txBox="1">
            <a:spLocks noChangeArrowheads="1"/>
          </p:cNvSpPr>
          <p:nvPr/>
        </p:nvSpPr>
        <p:spPr bwMode="auto">
          <a:xfrm>
            <a:off x="8277191" y="6379738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2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69495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DA11D92B-4166-4794-8913-6D3E65732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301" y="15391"/>
            <a:ext cx="6016712" cy="500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</a:t>
            </a:r>
            <a:r>
              <a:rPr lang="en-US" alt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Flowchart </a:t>
            </a:r>
            <a:r>
              <a:rPr lang="th-TH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ของการดูแลผู้ป่วยโรคไข้เลือดออก</a:t>
            </a:r>
            <a:endParaRPr lang="en-US" alt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293270" y="1084729"/>
            <a:ext cx="1533525" cy="37173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5%D/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NSS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1.5 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ml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kg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hr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06266" y="1636806"/>
            <a:ext cx="3119439" cy="406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วัด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vital sign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ทุก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2 – 4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ชม. และ เจาะ </a:t>
            </a:r>
            <a:r>
              <a:rPr kumimoji="0" lang="en-US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Hct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. ทุก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4 – 6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ชม.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68265" y="2554381"/>
            <a:ext cx="802481" cy="406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อาการดีขึ้น</a:t>
            </a:r>
            <a:endParaRPr kumimoji="0" lang="th-TH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2420" y="2554381"/>
            <a:ext cx="809625" cy="406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อาการไม่ดี</a:t>
            </a:r>
            <a:endParaRPr kumimoji="0" lang="th-TH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107782" y="2543269"/>
            <a:ext cx="1336426" cy="575310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Shock พิจารณา 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refer</a:t>
            </a: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93020" y="3270344"/>
            <a:ext cx="969169" cy="9636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Hct ลดลง</a:t>
            </a: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Stable V/S</a:t>
            </a: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ปัสสาวะมากขึ้น</a:t>
            </a:r>
            <a:endParaRPr kumimoji="0" lang="th-TH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75410" y="3292569"/>
            <a:ext cx="2686051" cy="406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Hct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เพิ่มขึ้น ชีพจรเร็วขึ้น ปัสสาวะเข้มข้นมากขึ้น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411267" y="4043456"/>
            <a:ext cx="1550194" cy="406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เพิ่ม 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rate 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เป็น 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3ml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kg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hr</a:t>
            </a: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025379" y="4045044"/>
            <a:ext cx="802482" cy="406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อาการดีขึ้น</a:t>
            </a:r>
            <a:endParaRPr kumimoji="0" lang="th-TH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921795" y="4791169"/>
            <a:ext cx="1550194" cy="406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ลด 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rate 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เป็น 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1.5 ml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kg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hr</a:t>
            </a: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823224" y="4799106"/>
            <a:ext cx="802481" cy="406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ยังไม่ดีขึ้น</a:t>
            </a:r>
            <a:endParaRPr kumimoji="0" lang="th-TH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594384" y="5373216"/>
            <a:ext cx="1268534" cy="50958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เพิ่ม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rate 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เป็น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5,7 ml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kg</a:t>
            </a: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/</a:t>
            </a:r>
            <a:r>
              <a:rPr kumimoji="0" lang="en-US" altLang="th-TH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hr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666657" y="6060225"/>
            <a:ext cx="1247740" cy="604288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พิจารณา </a:t>
            </a:r>
            <a:r>
              <a:rPr kumimoji="0" lang="en-US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refer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065610" y="4572094"/>
            <a:ext cx="1440656" cy="723412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ลด 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rate IV 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ลงอีก</a:t>
            </a: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จน 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off IV fluid 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ได้</a:t>
            </a:r>
            <a:endParaRPr kumimoji="0" lang="en-US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ภายใน </a:t>
            </a:r>
            <a:r>
              <a:rPr kumimoji="0" lang="en-US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24-48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rowallia New" panose="020B0604020202020204" pitchFamily="34" charset="-34"/>
                <a:ea typeface="Calibri" pitchFamily="34" charset="0"/>
                <a:cs typeface="Browallia New" panose="020B0604020202020204" pitchFamily="34" charset="-34"/>
              </a:rPr>
              <a:t> ชม.</a:t>
            </a:r>
            <a:endParaRPr kumimoji="0" lang="th-TH" altLang="th-TH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17" name="Straight Arrow Connector 38"/>
          <p:cNvCxnSpPr/>
          <p:nvPr/>
        </p:nvCxnSpPr>
        <p:spPr>
          <a:xfrm>
            <a:off x="4057651" y="1448926"/>
            <a:ext cx="0" cy="180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39"/>
          <p:cNvCxnSpPr/>
          <p:nvPr/>
        </p:nvCxnSpPr>
        <p:spPr>
          <a:xfrm flipH="1">
            <a:off x="2086452" y="2069876"/>
            <a:ext cx="835343" cy="4845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40"/>
          <p:cNvCxnSpPr/>
          <p:nvPr/>
        </p:nvCxnSpPr>
        <p:spPr>
          <a:xfrm>
            <a:off x="4432935" y="2042590"/>
            <a:ext cx="161449" cy="5143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42"/>
          <p:cNvCxnSpPr/>
          <p:nvPr/>
        </p:nvCxnSpPr>
        <p:spPr>
          <a:xfrm>
            <a:off x="4924426" y="2757581"/>
            <a:ext cx="183356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43"/>
          <p:cNvCxnSpPr/>
          <p:nvPr/>
        </p:nvCxnSpPr>
        <p:spPr>
          <a:xfrm>
            <a:off x="5236966" y="4449856"/>
            <a:ext cx="2381" cy="3378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44"/>
          <p:cNvCxnSpPr/>
          <p:nvPr/>
        </p:nvCxnSpPr>
        <p:spPr>
          <a:xfrm>
            <a:off x="1839222" y="2949669"/>
            <a:ext cx="0" cy="3378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45"/>
          <p:cNvCxnSpPr/>
          <p:nvPr/>
        </p:nvCxnSpPr>
        <p:spPr>
          <a:xfrm>
            <a:off x="1836841" y="4252652"/>
            <a:ext cx="0" cy="3378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47"/>
          <p:cNvCxnSpPr/>
          <p:nvPr/>
        </p:nvCxnSpPr>
        <p:spPr>
          <a:xfrm flipH="1">
            <a:off x="2506266" y="5013176"/>
            <a:ext cx="41553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48"/>
          <p:cNvCxnSpPr/>
          <p:nvPr/>
        </p:nvCxnSpPr>
        <p:spPr>
          <a:xfrm>
            <a:off x="5183982" y="3696392"/>
            <a:ext cx="0" cy="3378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50"/>
          <p:cNvCxnSpPr/>
          <p:nvPr/>
        </p:nvCxnSpPr>
        <p:spPr>
          <a:xfrm>
            <a:off x="4517232" y="2949669"/>
            <a:ext cx="0" cy="3378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53"/>
          <p:cNvCxnSpPr>
            <a:endCxn id="10" idx="3"/>
          </p:cNvCxnSpPr>
          <p:nvPr/>
        </p:nvCxnSpPr>
        <p:spPr>
          <a:xfrm flipH="1">
            <a:off x="3827861" y="4233957"/>
            <a:ext cx="583406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32" name="Rectangle 44"/>
          <p:cNvSpPr>
            <a:spLocks noChangeArrowheads="1"/>
          </p:cNvSpPr>
          <p:nvPr/>
        </p:nvSpPr>
        <p:spPr bwMode="auto">
          <a:xfrm>
            <a:off x="0" y="1955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9" name="Text Box 1"/>
          <p:cNvSpPr txBox="1">
            <a:spLocks noChangeArrowheads="1"/>
          </p:cNvSpPr>
          <p:nvPr/>
        </p:nvSpPr>
        <p:spPr bwMode="auto">
          <a:xfrm>
            <a:off x="3356135" y="465417"/>
            <a:ext cx="1238249" cy="406400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Admit </a:t>
            </a:r>
            <a:endParaRPr kumimoji="0" lang="th-TH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42" name="Straight Arrow Connector 38"/>
          <p:cNvCxnSpPr>
            <a:endCxn id="2" idx="0"/>
          </p:cNvCxnSpPr>
          <p:nvPr/>
        </p:nvCxnSpPr>
        <p:spPr>
          <a:xfrm>
            <a:off x="3975260" y="871818"/>
            <a:ext cx="0" cy="21291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8"/>
          <p:cNvCxnSpPr/>
          <p:nvPr/>
        </p:nvCxnSpPr>
        <p:spPr>
          <a:xfrm>
            <a:off x="5266732" y="5882798"/>
            <a:ext cx="0" cy="180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8"/>
          <p:cNvCxnSpPr/>
          <p:nvPr/>
        </p:nvCxnSpPr>
        <p:spPr>
          <a:xfrm>
            <a:off x="5228651" y="5205506"/>
            <a:ext cx="0" cy="180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524328" y="264151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cs typeface="+mj-cs"/>
              </a:rPr>
              <a:t>รพ.โป่งน้ำร้อน พ.ค.67</a:t>
            </a:r>
          </a:p>
        </p:txBody>
      </p:sp>
      <p:sp>
        <p:nvSpPr>
          <p:cNvPr id="35" name="กล่องข้อความ 2"/>
          <p:cNvSpPr txBox="1">
            <a:spLocks noChangeArrowheads="1"/>
          </p:cNvSpPr>
          <p:nvPr/>
        </p:nvSpPr>
        <p:spPr bwMode="auto">
          <a:xfrm>
            <a:off x="8246565" y="6239023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3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cxnSp>
        <p:nvCxnSpPr>
          <p:cNvPr id="36" name="Straight Arrow Connector 43"/>
          <p:cNvCxnSpPr/>
          <p:nvPr/>
        </p:nvCxnSpPr>
        <p:spPr>
          <a:xfrm>
            <a:off x="3426620" y="4462665"/>
            <a:ext cx="2381" cy="33782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1331640" y="5526757"/>
            <a:ext cx="932718" cy="479571"/>
          </a:xfrm>
          <a:prstGeom prst="ellipse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D/C</a:t>
            </a:r>
            <a:endParaRPr kumimoji="0" lang="en-US" altLang="th-T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41" name="Straight Arrow Connector 38"/>
          <p:cNvCxnSpPr/>
          <p:nvPr/>
        </p:nvCxnSpPr>
        <p:spPr>
          <a:xfrm>
            <a:off x="1839222" y="5346757"/>
            <a:ext cx="0" cy="18000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3"/>
          <p:cNvCxnSpPr>
            <a:endCxn id="37" idx="6"/>
          </p:cNvCxnSpPr>
          <p:nvPr/>
        </p:nvCxnSpPr>
        <p:spPr>
          <a:xfrm flipH="1">
            <a:off x="2264358" y="5205506"/>
            <a:ext cx="1143214" cy="5610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5917057" y="661424"/>
            <a:ext cx="3119439" cy="175946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h-TH" sz="1400" b="1" u="sng" dirty="0">
                <a:latin typeface="Browallia New" panose="020B0604020202020204" pitchFamily="34" charset="-34"/>
                <a:cs typeface="Browallia New" panose="020B0604020202020204" pitchFamily="34" charset="-34"/>
              </a:rPr>
              <a:t>Note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* 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เด็กอายุ 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&lt; 1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ปี ใช้ 5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% DNSS/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2  แทน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* เด็กคิดน้ำหนักไม่เกิน 50 กก.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* เด็กอ้วนคิด 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IBW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* 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 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adult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  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หากแรกรับมี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altLang="th-TH" sz="14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Hct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เพิ่มขึ้นจากของเดิม 10-20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%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หรือ </a:t>
            </a:r>
            <a:endParaRPr lang="en-US" altLang="th-TH" sz="1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th-TH" sz="14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Hct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&gt;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50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%</a:t>
            </a:r>
            <a:r>
              <a:rPr lang="th-TH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ตั้งแต่แรกรับให้เริ่ม </a:t>
            </a:r>
            <a:r>
              <a:rPr lang="en-US" altLang="th-TH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rate IV 3 ml/kg/hr.</a:t>
            </a:r>
          </a:p>
        </p:txBody>
      </p:sp>
    </p:spTree>
    <p:extLst>
      <p:ext uri="{BB962C8B-B14F-4D97-AF65-F5344CB8AC3E}">
        <p14:creationId xmlns:p14="http://schemas.microsoft.com/office/powerpoint/2010/main" val="231544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1680" y="449813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532467"/>
              </p:ext>
            </p:extLst>
          </p:nvPr>
        </p:nvGraphicFramePr>
        <p:xfrm>
          <a:off x="377145" y="1180688"/>
          <a:ext cx="8426441" cy="505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92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290952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969935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4015562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กระบวนการ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ข้อกำหนดของกระบวนการ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ตัวชี้วัดของกระบวนการ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การออกแบบกระบวนการ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1597736">
                <a:tc>
                  <a:txBody>
                    <a:bodyPr/>
                    <a:lstStyle/>
                    <a:p>
                      <a:r>
                        <a:rPr lang="th-TH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การเข้าถึงการรับบริการ</a:t>
                      </a: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ลดอัตราป่วย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อัตราป่วยด้วยโรคไข้เลือดออก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ให้สุขศึกษาและเผยแพร่ประชาสัมพันธ์โดยใช้หลากหลายช่องทาง, สื่อมวลชน, หอกระจายข่าย, โปสเตอร์, สิ่งพิมพ์ (ในหมู่บ้าน, ชุมชน, </a:t>
                      </a:r>
                      <a:r>
                        <a:rPr kumimoji="0" lang="th-TH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รร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., </a:t>
                      </a:r>
                      <a:r>
                        <a:rPr kumimoji="0" lang="th-TH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ล้ง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โรงเรียน  จัดทำแผ่นพับความรู้และให้ความรู้ผ่านเสียงตามสาย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ทุกหน่วยบริการส่งต่อข้อมูลแก่ทีม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CDCU 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ทันทีเมื่อพบผู้ป่วยเพื่อสอบสวนและควบคุมโรคใน 24 ชม. และมีการเฝ้าระวังโรคอย่างต่อเนื่องและสม่ำเสมอ, มี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Line CDCU 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โป่งน้ำร้อน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, Line </a:t>
                      </a:r>
                      <a:r>
                        <a:rPr kumimoji="0" lang="th-TH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อส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ม.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เข้มแข็ง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Line EOC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อ.โป่งน้ำร้อน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</a:t>
                      </a:r>
                      <a:r>
                        <a:rPr kumimoji="0" lang="th-TH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คป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สอ. และ </a:t>
                      </a:r>
                      <a:r>
                        <a:rPr kumimoji="0" lang="th-TH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พชอ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. ร่วมรณรงค์ช่วงที่มีการระบาดของโรค (มีการเปิด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EOC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ระบบเฝ้าระวังโดยมีการจัดตั้งศูนย์วอ</a:t>
                      </a:r>
                      <a:r>
                        <a:rPr kumimoji="0" lang="th-TH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รูม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และมีการทำงานแบบเครือข่ายใช้การแก้ปัญหาโดยการบูร</a:t>
                      </a:r>
                      <a:r>
                        <a:rPr kumimoji="0" lang="th-TH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ณา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การร่วมกับทุกภาคส่วน เฝ้าระวังเชิงรุกก่อนเกิดโรคในการค้นหาผู้ป่วย)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มีการติดตามประเมินผล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HI, CI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ในชุมชนทุกเดือน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ทีม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CDCU 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มีการควบคุมแหล่งเพาะพันธุ์ยุงก่อนระบาดมีการปรับสิ่งแวดล้อมทางกายภาพโดยแนะนำทำลายขยะเศษภาชนะและแจกันกระถางต้นไม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มีการกำหนดมาตรการ 3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:3:1:3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อย่างเคร่งครัดโดยทุก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case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ต้องรายงานการควบคุมโรคในกลุ่ม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EOC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ป้องกันไม่ให้เกิด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 Gen2</a:t>
                      </a:r>
                      <a:endParaRPr kumimoji="0" lang="th-TH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ให้ความรู้แก่นายจ้างที่มีแรงงานต่างด้าวเมื่อพบการเจ็บป่วยหรือมีการระบาดของโรคไข้เลือดออกให้นำส่งสถานบริการสาธารณสุขหรือโรงพยาบาล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- เพิ่มสมรรถนะ แพทย์, พยาบาลในการปฏิบัติตาม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CPG </a:t>
                      </a:r>
                      <a:r>
                        <a:rPr kumimoji="0" lang="th-TH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อย่างเคร่งครัด มีการนิเทศและติดตามประเมินผล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57721" y="168895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cs typeface="+mj-cs"/>
              </a:rPr>
              <a:t>รพ.โป่งน้ำร้อน พ.ค.67</a:t>
            </a: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233212" y="6309320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4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418419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91680" y="449813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04001"/>
              </p:ext>
            </p:extLst>
          </p:nvPr>
        </p:nvGraphicFramePr>
        <p:xfrm>
          <a:off x="377145" y="1180688"/>
          <a:ext cx="8426441" cy="310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992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290952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145072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3840425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กระบวนการ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ข้อกำหนดของกระบวนการ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ตัวชี้วัดของกระบวนการ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การออกแบบกระบวนการ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38576" marR="3857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1597736"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การดูแลรักษา</a:t>
                      </a:r>
                    </a:p>
                    <a:p>
                      <a:pPr algn="l"/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lang="th-TH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lang="en-US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การรักษารวดเร็วและเหมาะสม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อัตราการเกิดภาวะน้ำเกินในผู้ป่วยไข้เลือดออก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อัตรา</a:t>
                      </a:r>
                      <a:r>
                        <a:rPr lang="en-US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Dengue Shock Syndrome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</a:t>
                      </a: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อัตราผู้ป่วยไข้เลือดออกที่ได้รับการส่งต่อ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ปรับการเฝ้าระวังและ</a:t>
                      </a:r>
                      <a:r>
                        <a:rPr lang="en-US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re-assessment</a:t>
                      </a: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ด้วย</a:t>
                      </a:r>
                      <a:r>
                        <a:rPr lang="en-US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Dengue chart</a:t>
                      </a: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และเกณฑ์การรายงานแพทย์</a:t>
                      </a:r>
                    </a:p>
                    <a:p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ส่งเสริมปฏิบัติตาม</a:t>
                      </a:r>
                      <a:r>
                        <a:rPr lang="en-US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CPG</a:t>
                      </a: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และติดตามประเมินผล</a:t>
                      </a:r>
                    </a:p>
                    <a:p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- </a:t>
                      </a:r>
                      <a:r>
                        <a:rPr lang="en-US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Training  Early  warning signs</a:t>
                      </a:r>
                      <a:r>
                        <a:rPr lang="th-TH" sz="16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ในพยาบาลเป็นรายบุคคล</a:t>
                      </a:r>
                      <a:endParaRPr lang="en-US" sz="16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kumimoji="0" lang="th-TH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kumimoji="0" lang="th-TH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kumimoji="0" lang="th-TH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kumimoji="0" lang="th-TH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kumimoji="0" lang="th-TH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  <a:p>
                      <a:pPr algn="l"/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57721" y="168895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cs typeface="+mj-cs"/>
              </a:rPr>
              <a:t>รพ.โป่งน้ำร้อน พ.ค.67</a:t>
            </a: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233212" y="6309320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5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81507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344999"/>
              </p:ext>
            </p:extLst>
          </p:nvPr>
        </p:nvGraphicFramePr>
        <p:xfrm>
          <a:off x="841376" y="1556792"/>
          <a:ext cx="7475040" cy="39500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429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9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20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0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58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ตัวชี้วัด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เป้าหมาย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256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2564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2565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2566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2567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(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ม.ค.-มี.ค.67)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269"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th-TH" sz="1800" baseline="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อัตราการเกิดภาวะน้ำเกินในผู้ป่วยไข้เลือดออก</a:t>
                      </a:r>
                      <a:endParaRPr lang="th-TH" sz="18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734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 อัตรา </a:t>
                      </a:r>
                      <a:r>
                        <a:rPr lang="en-US" sz="18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DSS</a:t>
                      </a:r>
                      <a:r>
                        <a:rPr lang="th-TH" sz="18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ในผู้ป่วย</a:t>
                      </a:r>
                      <a:r>
                        <a:rPr lang="en-US" sz="18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 DHF</a:t>
                      </a:r>
                      <a:endParaRPr lang="th-TH" sz="1800" dirty="0"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1.63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48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3. </a:t>
                      </a:r>
                      <a:r>
                        <a:rPr lang="th-TH" sz="18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อัตราการป่วยด้วยโรคไข้เลือดออกต่อแสนประชากร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ลดลง 20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%</a:t>
                      </a:r>
                    </a:p>
                    <a:p>
                      <a:pPr algn="ctr"/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ของ</a:t>
                      </a:r>
                    </a:p>
                    <a:p>
                      <a:pPr algn="ctr"/>
                      <a:r>
                        <a:rPr lang="th-TH" sz="1600" dirty="0" err="1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ค่ามัธย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ฐาน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108.25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(-21.63)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2.30</a:t>
                      </a:r>
                      <a:endParaRPr kumimoji="0" lang="th-TH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+mn-ea"/>
                        <a:cs typeface="Browallia New" panose="020B0604020202020204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(-99-17)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20.71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(-80.85)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607.48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(+560.02)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NA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734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4. อัตราผู้ป่วยได้รับการส่งต่อ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9.84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0.60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5.00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734">
                <a:tc>
                  <a:txBody>
                    <a:bodyPr/>
                    <a:lstStyle/>
                    <a:p>
                      <a:r>
                        <a:rPr lang="th-TH" sz="1800" dirty="0"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5. อัตราตายด้วยโรคไข้เลือดออก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+mn-ea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</a:t>
                      </a:r>
                      <a:endParaRPr lang="th-TH" sz="1800" dirty="0">
                        <a:solidFill>
                          <a:schemeClr val="tx1"/>
                        </a:solidFill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1560" y="635060"/>
            <a:ext cx="7892224" cy="5616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7721" y="168895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cs typeface="+mj-cs"/>
              </a:rPr>
              <a:t>รพ.โป่งน้ำร้อน พ.ค.67</a:t>
            </a:r>
          </a:p>
        </p:txBody>
      </p:sp>
      <p:sp>
        <p:nvSpPr>
          <p:cNvPr id="7" name="กล่องข้อความ 2"/>
          <p:cNvSpPr txBox="1">
            <a:spLocks noChangeArrowheads="1"/>
          </p:cNvSpPr>
          <p:nvPr/>
        </p:nvSpPr>
        <p:spPr bwMode="auto">
          <a:xfrm>
            <a:off x="8256344" y="6239023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6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84420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568866" y="682278"/>
            <a:ext cx="8480475" cy="596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อัตราการเกิด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Dengue Shock Syndrome (DSS) </a:t>
            </a:r>
            <a:r>
              <a:rPr lang="th-TH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ด้วย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Control Chart ±2 SD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347098" y="415082"/>
            <a:ext cx="6924011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8" name="แผนภูมิ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685213"/>
              </p:ext>
            </p:extLst>
          </p:nvPr>
        </p:nvGraphicFramePr>
        <p:xfrm>
          <a:off x="568866" y="1124744"/>
          <a:ext cx="7702243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57721" y="168895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cs typeface="+mj-cs"/>
              </a:rPr>
              <a:t>รพ.โป่งน้ำร้อน พ.ค.67</a:t>
            </a:r>
          </a:p>
        </p:txBody>
      </p:sp>
      <p:sp>
        <p:nvSpPr>
          <p:cNvPr id="9" name="กล่องข้อความ 2"/>
          <p:cNvSpPr txBox="1">
            <a:spLocks noChangeArrowheads="1"/>
          </p:cNvSpPr>
          <p:nvPr/>
        </p:nvSpPr>
        <p:spPr bwMode="auto">
          <a:xfrm>
            <a:off x="8208079" y="6239023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63076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7627" y="494161"/>
            <a:ext cx="7892224" cy="56169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213820"/>
            <a:ext cx="1451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solidFill>
                  <a:prstClr val="black"/>
                </a:solidFill>
                <a:cs typeface="Angsana New"/>
              </a:rPr>
              <a:t>รพ.โป่งน้ำร้อน พ.ค.67</a:t>
            </a: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06199" y="6224884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8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8047806" cy="5400600"/>
          </a:xfrm>
        </p:spPr>
        <p:txBody>
          <a:bodyPr>
            <a:normAutofit/>
          </a:bodyPr>
          <a:lstStyle/>
          <a:p>
            <a:r>
              <a:rPr lang="th-TH" sz="2000" b="1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 </a:t>
            </a:r>
            <a:br>
              <a:rPr lang="th-TH" sz="2000" b="1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พบผู้ป่วยไข้เลือดออกที่มีภาวะ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DSS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grade III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ในปี 2563  จำนวน 1 ราย เป็นผู้ป่วยที่มีภาวะ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DSS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ก่อนเข้ารับการรักษาในโรงพยาบาลเป็นผู้ป่วยเพศหญิงอายุ 11 ปี ขณะเข้ารับการรักษาครั้งแรก มีไข้มา 7 ชม. (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T =40.7</a:t>
            </a:r>
            <a:r>
              <a:rPr lang="en-US" sz="1800" baseline="300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o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) มี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heart rate 120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ครั้ง/นาที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RR =  22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ครั้ง/นาที ไม่พบการวัดความดันโลหิตและประเมิน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Vital Signs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ซ้ำ ให้ยากลับไปรับประทานที่บ้าน </a:t>
            </a:r>
            <a:b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ไม่มีใบนัด แนะนำถ้าพบไข้สูง 3 วัน หรือพบอาการผิดปกติให้มา รพ. หลังจากนั้นผู้ป่วยมีอาการทรุดลงมารับการรักษาในวันถัดไป แพทย์ตรวจร่างกาย, ตรวจเลือด, วัดสัญญาณชีพ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BP 80/50 mmHg.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พบ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Liver 1 FB, TT &gt; Positive (&gt;10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จุด/ตารางนิ้ว) ตรวจ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CBC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พบ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WBC 7.76, </a:t>
            </a:r>
            <a:r>
              <a:rPr lang="en-US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Plt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=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67,000,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Dengue Virus NS 1 = positive, IgG + IgM = negative 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แพทย์ให้</a:t>
            </a:r>
            <a:b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สารน้ำตามเกณฑ์มาตรฐานและ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Consult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รพ.พระปกเกล้า ให้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Refer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ไป รพ.พระปกเกล้าได้</a:t>
            </a:r>
            <a:b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b="1" dirty="0"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ปี 2566 พบผู้ป่วย 1 ราย เป็นชาวกัมพูชา อายุ 32 ปี ตั้งครรภ์ 14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weeks by V/S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มีไข้มา 1 วัน มารับการรักษาที่ห้องฉุกเฉิน พบ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BP 98/58 mmHg.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ตรวจ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CBC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พบ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WBC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5,490, </a:t>
            </a:r>
            <a:r>
              <a:rPr lang="en-US" sz="1800" dirty="0" err="1">
                <a:latin typeface="Browallia New" panose="020B0604020202020204" pitchFamily="34" charset="-34"/>
                <a:cs typeface="Browallia New" panose="020B0604020202020204" pitchFamily="34" charset="-34"/>
              </a:rPr>
              <a:t>Plt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= 172,000 Load 0.9%NSS 2000 ml IV then 0.9%NSS rate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80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ml/hr.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แพทย์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Consult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รพ.พระปกเกล้า ผล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NS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1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Positive IgM negative, IgG Negative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แพทย์ให้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On 5%DSS 1000 ml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. 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IV rate 100 ml/hr. 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ให้</a:t>
            </a:r>
            <a:r>
              <a:rPr lang="en-US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Refer</a:t>
            </a:r>
            <a:r>
              <a:rPr lang="th-TH" sz="18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ไป รพ.พระปกเกล้าได้</a:t>
            </a:r>
            <a:br>
              <a:rPr lang="th-TH" sz="2000" dirty="0"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br>
              <a:rPr lang="th-TH" sz="20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2000" b="1" u="sng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การปรับเปลี่ยน</a:t>
            </a:r>
            <a:r>
              <a:rPr lang="th-TH" sz="20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b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en-US" sz="20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	</a:t>
            </a:r>
            <a:r>
              <a:rPr lang="en-US" sz="18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-  </a:t>
            </a:r>
            <a:r>
              <a:rPr lang="th-TH" sz="18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มีระบบนัดหมายผู้ป่วยมาเจาะเลือด</a:t>
            </a:r>
            <a:br>
              <a:rPr lang="th-TH" sz="18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</a:br>
            <a:r>
              <a:rPr lang="th-TH" sz="18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มีการประชุมชี้แจงและให้ความรู้แก่นายจ้างโดยมี </a:t>
            </a:r>
            <a:r>
              <a:rPr lang="th-TH" sz="1800" dirty="0" err="1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อส</a:t>
            </a:r>
            <a:r>
              <a:rPr lang="th-TH" sz="18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ม. ไปให้ความรู้, แจกแผ่นพับความรู้ พร้อมทั้งแจก</a:t>
            </a:r>
            <a:r>
              <a:rPr lang="th-TH" sz="1800" dirty="0" err="1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ทรายอะเบท</a:t>
            </a:r>
            <a:r>
              <a:rPr lang="th-TH" sz="1800" dirty="0">
                <a:solidFill>
                  <a:prstClr val="black">
                    <a:lumMod val="95000"/>
                    <a:lumOff val="5000"/>
                  </a:prstClr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และทำลายแหล่งเพาะพันธุ์ยุง พร้อมทั้งแจ้งนายจ้าง ถ้าพบคนงานป่วยให้นำส่งสถานบริการสาธารณสุขไม่ให้ ซื้อยารับประทานเอง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22948428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4067</TotalTime>
  <Words>2426</Words>
  <Application>Microsoft Office PowerPoint</Application>
  <PresentationFormat>นำเสนอทางหน้าจอ (4:3)</PresentationFormat>
  <Paragraphs>289</Paragraphs>
  <Slides>11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8" baseType="lpstr">
      <vt:lpstr>Angsana New</vt:lpstr>
      <vt:lpstr>AngsanaUPC</vt:lpstr>
      <vt:lpstr>Arial</vt:lpstr>
      <vt:lpstr>Browallia New</vt:lpstr>
      <vt:lpstr>Calibri</vt:lpstr>
      <vt:lpstr>Calibri Light</vt:lpstr>
      <vt:lpstr>5_Office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วิเคราะห์    พบผู้ป่วยไข้เลือดออกที่มีภาวะ DSS grade III ในปี 2563  จำนวน 1 ราย เป็นผู้ป่วยที่มีภาวะ DSS ก่อนเข้ารับการรักษาในโรงพยาบาลเป็นผู้ป่วยเพศหญิงอายุ 11 ปี ขณะเข้ารับการรักษาครั้งแรก มีไข้มา 7 ชม. (T =40.7oc) มี heart rate 120 ครั้ง/นาที RR =  22 ครั้ง/นาที ไม่พบการวัดความดันโลหิตและประเมิน Vital Signs ซ้ำ ให้ยากลับไปรับประทานที่บ้าน  ไม่มีใบนัด แนะนำถ้าพบไข้สูง 3 วัน หรือพบอาการผิดปกติให้มา รพ. หลังจากนั้นผู้ป่วยมีอาการทรุดลงมารับการรักษาในวันถัดไป แพทย์ตรวจร่างกาย, ตรวจเลือด, วัดสัญญาณชีพ BP 80/50 mmHg. พบ Liver 1 FB, TT &gt; Positive (&gt;10 จุด/ตารางนิ้ว) ตรวจ CBC พบ WBC 7.76, Plt = 67,000, Dengue Virus NS 1 = positive, IgG + IgM = negative  แพทย์ให้ สารน้ำตามเกณฑ์มาตรฐานและ Consult รพ.พระปกเกล้า ให้ Refer ไป รพ.พระปกเกล้าได้  ปี 2566 พบผู้ป่วย 1 ราย เป็นชาวกัมพูชา อายุ 32 ปี ตั้งครรภ์ 14 weeks by V/S มีไข้มา 1 วัน มารับการรักษาที่ห้องฉุกเฉิน พบ BP 98/58 mmHg. ตรวจ CBC พบ WBC 5,490, Plt = 172,000 Load 0.9%NSS 2000 ml IV then 0.9%NSS rate 80 ml/hr. แพทย์ Consult  รพ.พระปกเกล้า ผล NS1 Positive IgM negative, IgG Negative แพทย์ให้ On 5%DSS 1000 ml. IV rate 100 ml/hr. ให้ Refer ไป รพ.พระปกเกล้าได้  การปรับเปลี่ยน   -  มีระบบนัดหมายผู้ป่วยมาเจาะเลือด มีการประชุมชี้แจงและให้ความรู้แก่นายจ้างโดยมี อสม. ไปให้ความรู้, แจกแผ่นพับความรู้ พร้อมทั้งแจกทรายอะเบทและทำลายแหล่งเพาะพันธุ์ยุง พร้อมทั้งแจ้งนายจ้าง ถ้าพบคนงานป่วยให้นำส่งสถานบริการสาธารณสุขไม่ให้ ซื้อยารับประทานเอง</vt:lpstr>
      <vt:lpstr>งานนำเสนอ PowerPoint</vt:lpstr>
      <vt:lpstr>วิเคราะห์   พบผู้ป่วยไข้เลือดออกมีการระบาดในปี 2566  โดยพบมากในอายุ 10-14 ปี จำนวน 65 ราย, รองลงมาคืออายุ 15-24 ปี จำนวน 58 ราย ส่วนใหญ่อยู่ในโรงเรียนและครอบครัวประกอบอาชีพทำสวน พบมีการระบาดอย่างหนักในตำบลทับไทร มีจำนวนผู้ป่วย 124 ราย รองลงมาคือตำบลโป่งน้ำร้อน จำนวนผู้ป่วย 67 ราย และในปี 2567 (7 ม.ค.67-31 มี.ค.67) พบผู้ป่วยไข้เลือดออก โดยพบมากในอายุ 15-24 ปี จำนวน 10 ราย และรองลงมาคืออายุ 10-14 ปี จำนวน 9 ราย  พบมากที่สุดในตำบลหนองตาคง 19 รายและรองลงมาคือ ตำบลโป่งน้ำร้อน จำนวน 8 ราย  จึงมีการเปิด EOC ระบบเฝ้าระวังโดยมีการจัดตั้งศูนย์วอรูมและมีการทำงานแบบเครือข่ายใช้การแก้ปัญหาโดยการบูรณาการร่วมกันทุกภาคส่วน เฝ้าระวังเชิงรุกก่อนเกิดโรคในการค้นหาผู้ป่วยที่มีไข้ 1-2 วัน ติดตามอาการร่วมกับ อสม., อปท. และคณะครู ในทุกพื้นที่ โดยการสุ่มสำรวจลูกน้ำยุงลาย ทำลายแหล่งเพาะพันธุ์ยุงลายและหยอดทรายอะเบททุกหลังคาเรือนและโรงเรียน มีการปรับสิ่งแวดล้อมทางกายภาพโดยแนะนำให้ชาวบ้านและโรงเรียนทำลายเศษขยะและแจกันกระถางต้นไม้ จัดทำป้ายรณรงค์เตือนภัยไข้เลือดออก โรงเรียน, อสม. และองค์กรปกครองสวนท้องถิ่นร่วมกันจัดกิจกรรมรณรงค์ไข้เลือดออกในการกำจัดยุ่งตัวแก่ ทำให้ควบคุมโรคได้ในวงจำกัดมีการเฝ้าระวังการเกิดโรคไข้เลือดออกซ้ำในพื้นที่เดิม สามารถยับยั้งผู้ป่วยไข้เลือดออกรายใหม่ในพื้นที่เดิมและทำให้อัตราผู้ป่วยไข้เลือดออกลดลง  แผนพัฒนาต่อเนื่อง 1.  มีศูนย์ระบาดวิทยาอำเภอร่วมกันวิเคราะห์ข้อมูลเปรียบเทียบ แปรผลตามหลักระบาดวิทยา พร้อมกับทีม CDCU อำเภอโป่งน้ำร้อน ออกตรวจสอบและควบคุมโรคเข้มแข็งแบบยั่งยืน เป็นไปด้วยความเรียบร้อย รวดเร็ว ทันต่อเหตุการณ์  เกิดประสิทธิภาพประสิทธิผลสูงสุด บรรลุตามวัตถุประสงค์ และเป้าหมายที่กำหนดไว้  2.  พัฒนาเครือข่ายในระดับพื้นที่ ได้แก่ รพ.สต., อบต., อสม.,คณะครู  ให้มีส่วนร่วมในการเฝ้าระวัง และลดการแพร่ระบาดของโรค มีการดูแลผู้ป่วยในกลุ่มโรคไข้เลือดออกอย่างเป็นระบบร่วมโดยการ โดยใช้แอปพิเคชั่นออนไลน์  3. มีการประชุมชี้แจงข้อมูลเรื่องโรคไข้เลือดออกกับอำเภอทุกเดือนเพื่อให้ทุกภาคส่วนตระหนักช่วยกันตรวจสอบและควบคุมโรคในแต่ละพื้นที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pranee</dc:creator>
  <cp:lastModifiedBy>ประภา ชีวิโรจน์</cp:lastModifiedBy>
  <cp:revision>170</cp:revision>
  <cp:lastPrinted>2024-05-05T22:34:09Z</cp:lastPrinted>
  <dcterms:created xsi:type="dcterms:W3CDTF">2019-08-14T13:56:51Z</dcterms:created>
  <dcterms:modified xsi:type="dcterms:W3CDTF">2024-05-29T16:58:10Z</dcterms:modified>
</cp:coreProperties>
</file>